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4" r:id="rId1"/>
  </p:sldMasterIdLst>
  <p:notesMasterIdLst>
    <p:notesMasterId r:id="rId22"/>
  </p:notesMasterIdLst>
  <p:sldIdLst>
    <p:sldId id="278" r:id="rId2"/>
    <p:sldId id="315" r:id="rId3"/>
    <p:sldId id="304" r:id="rId4"/>
    <p:sldId id="305" r:id="rId5"/>
    <p:sldId id="307" r:id="rId6"/>
    <p:sldId id="306" r:id="rId7"/>
    <p:sldId id="310" r:id="rId8"/>
    <p:sldId id="312" r:id="rId9"/>
    <p:sldId id="322" r:id="rId10"/>
    <p:sldId id="302" r:id="rId11"/>
    <p:sldId id="316" r:id="rId12"/>
    <p:sldId id="317" r:id="rId13"/>
    <p:sldId id="318" r:id="rId14"/>
    <p:sldId id="308" r:id="rId15"/>
    <p:sldId id="309" r:id="rId16"/>
    <p:sldId id="319" r:id="rId17"/>
    <p:sldId id="311" r:id="rId18"/>
    <p:sldId id="320" r:id="rId19"/>
    <p:sldId id="313" r:id="rId20"/>
    <p:sldId id="272" r:id="rId21"/>
  </p:sldIdLst>
  <p:sldSz cx="12192000" cy="6858000"/>
  <p:notesSz cx="6858000" cy="9144000"/>
  <p:embeddedFontLst>
    <p:embeddedFont>
      <p:font typeface="Aptos Narrow" panose="020B0004020202020204" pitchFamily="34" charset="0"/>
      <p:regular r:id="rId23"/>
      <p:bold r:id="rId24"/>
      <p:italic r:id="rId25"/>
      <p:boldItalic r:id="rId26"/>
    </p:embeddedFont>
    <p:embeddedFont>
      <p:font typeface="Arial Black" panose="020B0A04020102020204" pitchFamily="34" charset="0"/>
      <p:bold r:id="rId27"/>
    </p:embeddedFont>
    <p:embeddedFont>
      <p:font typeface="Century Gothic" panose="020B0502020202020204" pitchFamily="34" charset="0"/>
      <p:regular r:id="rId28"/>
      <p:bold r:id="rId29"/>
      <p:italic r:id="rId30"/>
      <p:boldItalic r:id="rId31"/>
    </p:embeddedFont>
    <p:embeddedFont>
      <p:font typeface="Consolas" panose="020B0609020204030204" pitchFamily="49" charset="0"/>
      <p:regular r:id="rId32"/>
      <p:bold r:id="rId33"/>
      <p:italic r:id="rId34"/>
      <p:boldItalic r:id="rId35"/>
    </p:embeddedFont>
    <p:embeddedFont>
      <p:font typeface="Futura Std Book" panose="020B0502020204020303" pitchFamily="34" charset="0"/>
      <p:regular r:id="rId36"/>
      <p:bold r:id="rId37"/>
      <p:italic r:id="rId38"/>
      <p:boldItalic r:id="rId39"/>
    </p:embeddedFont>
    <p:embeddedFont>
      <p:font typeface="Futura Std Condensed ExtBd" panose="020B0806020204030204" pitchFamily="34" charset="0"/>
      <p:bold r:id="rId40"/>
      <p:boldItalic r:id="rId41"/>
    </p:embeddedFont>
    <p:embeddedFont>
      <p:font typeface="IBM Plex Sans" panose="020B0503050203000203" pitchFamily="34" charset="0"/>
      <p:regular r:id="rId42"/>
      <p:bold r:id="rId43"/>
      <p:italic r:id="rId44"/>
      <p:boldItalic r:id="rId45"/>
    </p:embeddedFont>
  </p:embeddedFontLst>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45"/>
    <a:srgbClr val="EEF5FB"/>
    <a:srgbClr val="DD1C1A"/>
    <a:srgbClr val="00509D"/>
    <a:srgbClr val="FFBE0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B464E4-CF61-4042-984D-F015D645BE7D}" v="251" dt="2024-07-25T22:14:25.816"/>
    <p1510:client id="{A3427C75-A2E3-43C1-8BB3-BB21DFD49502}" v="16" dt="2024-07-25T22:22:43.007"/>
    <p1510:client id="{B810DF40-4CF6-65B9-9DE4-77A1098ECC43}" v="1" dt="2024-07-26T02:01:01.994"/>
    <p1510:client id="{CC05B84C-8941-49F5-87F6-5152E65916B2}" v="52" dt="2024-07-26T11:53:05.035"/>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618" autoAdjust="0"/>
  </p:normalViewPr>
  <p:slideViewPr>
    <p:cSldViewPr snapToGrid="0">
      <p:cViewPr>
        <p:scale>
          <a:sx n="60" d="100"/>
          <a:sy n="60" d="100"/>
        </p:scale>
        <p:origin x="1531" y="48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font" Target="fonts/font2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theme" Target="theme/theme1.xml"/><Relationship Id="rId8" Type="http://schemas.openxmlformats.org/officeDocument/2006/relationships/slide" Target="slides/slide7.xml"/><Relationship Id="rId51"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ía Paula Díaz Nuñez" userId="795bf9de-af5e-4565-806c-72d14c6e0b29" providerId="ADAL" clId="{CC05B84C-8941-49F5-87F6-5152E65916B2}"/>
    <pc:docChg chg="undo custSel modSld">
      <pc:chgData name="María Paula Díaz Nuñez" userId="795bf9de-af5e-4565-806c-72d14c6e0b29" providerId="ADAL" clId="{CC05B84C-8941-49F5-87F6-5152E65916B2}" dt="2024-07-26T11:53:16.392" v="177" actId="14100"/>
      <pc:docMkLst>
        <pc:docMk/>
      </pc:docMkLst>
      <pc:sldChg chg="mod modShow">
        <pc:chgData name="María Paula Díaz Nuñez" userId="795bf9de-af5e-4565-806c-72d14c6e0b29" providerId="ADAL" clId="{CC05B84C-8941-49F5-87F6-5152E65916B2}" dt="2024-07-26T09:32:57.788" v="1" actId="729"/>
        <pc:sldMkLst>
          <pc:docMk/>
          <pc:sldMk cId="57953989" sldId="306"/>
        </pc:sldMkLst>
      </pc:sldChg>
      <pc:sldChg chg="mod modShow">
        <pc:chgData name="María Paula Díaz Nuñez" userId="795bf9de-af5e-4565-806c-72d14c6e0b29" providerId="ADAL" clId="{CC05B84C-8941-49F5-87F6-5152E65916B2}" dt="2024-07-26T09:32:55.669" v="0" actId="729"/>
        <pc:sldMkLst>
          <pc:docMk/>
          <pc:sldMk cId="854583831" sldId="307"/>
        </pc:sldMkLst>
      </pc:sldChg>
      <pc:sldChg chg="addSp delSp modSp mod">
        <pc:chgData name="María Paula Díaz Nuñez" userId="795bf9de-af5e-4565-806c-72d14c6e0b29" providerId="ADAL" clId="{CC05B84C-8941-49F5-87F6-5152E65916B2}" dt="2024-07-26T11:53:16.392" v="177" actId="14100"/>
        <pc:sldMkLst>
          <pc:docMk/>
          <pc:sldMk cId="3374283911" sldId="315"/>
        </pc:sldMkLst>
        <pc:spChg chg="add del">
          <ac:chgData name="María Paula Díaz Nuñez" userId="795bf9de-af5e-4565-806c-72d14c6e0b29" providerId="ADAL" clId="{CC05B84C-8941-49F5-87F6-5152E65916B2}" dt="2024-07-26T11:49:01.619" v="3" actId="22"/>
          <ac:spMkLst>
            <pc:docMk/>
            <pc:sldMk cId="3374283911" sldId="315"/>
            <ac:spMk id="4" creationId="{C620B96D-FE3D-F5C9-8DDB-4B4B74C09AA0}"/>
          </ac:spMkLst>
        </pc:spChg>
        <pc:spChg chg="add del mod">
          <ac:chgData name="María Paula Díaz Nuñez" userId="795bf9de-af5e-4565-806c-72d14c6e0b29" providerId="ADAL" clId="{CC05B84C-8941-49F5-87F6-5152E65916B2}" dt="2024-07-26T11:51:17.300" v="126" actId="478"/>
          <ac:spMkLst>
            <pc:docMk/>
            <pc:sldMk cId="3374283911" sldId="315"/>
            <ac:spMk id="7" creationId="{F3BFF11A-F169-D32E-1C30-B99047A76905}"/>
          </ac:spMkLst>
        </pc:spChg>
        <pc:graphicFrameChg chg="add mod modGraphic">
          <ac:chgData name="María Paula Díaz Nuñez" userId="795bf9de-af5e-4565-806c-72d14c6e0b29" providerId="ADAL" clId="{CC05B84C-8941-49F5-87F6-5152E65916B2}" dt="2024-07-26T11:53:16.392" v="177" actId="14100"/>
          <ac:graphicFrameMkLst>
            <pc:docMk/>
            <pc:sldMk cId="3374283911" sldId="315"/>
            <ac:graphicFrameMk id="8" creationId="{1D981FC8-053F-28F9-2CBB-22FB62392ED2}"/>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6EFBE9-5FF6-411E-BF39-30BCBCFEAE89}" type="doc">
      <dgm:prSet loTypeId="urn:microsoft.com/office/officeart/2008/layout/LinedList" loCatId="list" qsTypeId="urn:microsoft.com/office/officeart/2005/8/quickstyle/simple1" qsCatId="simple" csTypeId="urn:microsoft.com/office/officeart/2005/8/colors/accent3_2" csCatId="accent3" phldr="1"/>
      <dgm:spPr/>
      <dgm:t>
        <a:bodyPr/>
        <a:lstStyle/>
        <a:p>
          <a:endParaRPr lang="es-CO"/>
        </a:p>
      </dgm:t>
    </dgm:pt>
    <dgm:pt modelId="{DB4103A3-2F7E-4EF2-93A3-FB40840E80C5}">
      <dgm:prSet phldrT="[Texto]"/>
      <dgm:spPr/>
      <dgm:t>
        <a:bodyPr/>
        <a:lstStyle/>
        <a:p>
          <a:pPr>
            <a:buFont typeface="+mj-lt"/>
            <a:buAutoNum type="arabicPeriod"/>
          </a:pPr>
          <a:r>
            <a:rPr lang="es-ES" dirty="0">
              <a:solidFill>
                <a:srgbClr val="000045"/>
              </a:solidFill>
            </a:rPr>
            <a:t>1. Historia de la IA</a:t>
          </a:r>
          <a:endParaRPr lang="es-CO" dirty="0">
            <a:solidFill>
              <a:srgbClr val="000045"/>
            </a:solidFill>
          </a:endParaRPr>
        </a:p>
      </dgm:t>
    </dgm:pt>
    <dgm:pt modelId="{8CABFCD9-60A9-4CED-9B7B-0E9EC9829996}" type="parTrans" cxnId="{FAC97C47-2A0B-4417-A423-832F60A6E8B0}">
      <dgm:prSet/>
      <dgm:spPr/>
      <dgm:t>
        <a:bodyPr/>
        <a:lstStyle/>
        <a:p>
          <a:endParaRPr lang="es-CO"/>
        </a:p>
      </dgm:t>
    </dgm:pt>
    <dgm:pt modelId="{0785C35B-8604-49A6-B7A9-DA2403498A23}" type="sibTrans" cxnId="{FAC97C47-2A0B-4417-A423-832F60A6E8B0}">
      <dgm:prSet/>
      <dgm:spPr/>
      <dgm:t>
        <a:bodyPr/>
        <a:lstStyle/>
        <a:p>
          <a:endParaRPr lang="es-CO"/>
        </a:p>
      </dgm:t>
    </dgm:pt>
    <dgm:pt modelId="{E4BFC439-F436-419A-B3A3-AE861366450B}">
      <dgm:prSet/>
      <dgm:spPr/>
      <dgm:t>
        <a:bodyPr/>
        <a:lstStyle/>
        <a:p>
          <a:r>
            <a:rPr lang="es-ES" dirty="0">
              <a:solidFill>
                <a:srgbClr val="000045"/>
              </a:solidFill>
            </a:rPr>
            <a:t>2. Ética y sesgo que trae consigo la IA</a:t>
          </a:r>
        </a:p>
      </dgm:t>
    </dgm:pt>
    <dgm:pt modelId="{94262C6B-D628-46C6-B32F-C8270A8E8F25}" type="parTrans" cxnId="{F657CFF1-C404-418E-8510-F697E0474CD8}">
      <dgm:prSet/>
      <dgm:spPr/>
      <dgm:t>
        <a:bodyPr/>
        <a:lstStyle/>
        <a:p>
          <a:endParaRPr lang="es-CO"/>
        </a:p>
      </dgm:t>
    </dgm:pt>
    <dgm:pt modelId="{796BD001-E758-4C42-88F7-0E47E9C3506F}" type="sibTrans" cxnId="{F657CFF1-C404-418E-8510-F697E0474CD8}">
      <dgm:prSet/>
      <dgm:spPr/>
      <dgm:t>
        <a:bodyPr/>
        <a:lstStyle/>
        <a:p>
          <a:endParaRPr lang="es-CO"/>
        </a:p>
      </dgm:t>
    </dgm:pt>
    <dgm:pt modelId="{DAD2A03E-477D-4EFA-B9F7-DDA5B665C2DE}">
      <dgm:prSet/>
      <dgm:spPr/>
      <dgm:t>
        <a:bodyPr/>
        <a:lstStyle/>
        <a:p>
          <a:r>
            <a:rPr lang="es-ES" dirty="0">
              <a:solidFill>
                <a:srgbClr val="000045"/>
              </a:solidFill>
            </a:rPr>
            <a:t>3.Trabajar </a:t>
          </a:r>
          <a:r>
            <a:rPr lang="es-ES" dirty="0" err="1">
              <a:solidFill>
                <a:srgbClr val="000045"/>
              </a:solidFill>
            </a:rPr>
            <a:t>Prompts</a:t>
          </a:r>
          <a:r>
            <a:rPr lang="es-ES" dirty="0">
              <a:solidFill>
                <a:srgbClr val="000045"/>
              </a:solidFill>
            </a:rPr>
            <a:t> en </a:t>
          </a:r>
          <a:r>
            <a:rPr lang="es-ES" dirty="0" err="1">
              <a:solidFill>
                <a:srgbClr val="000045"/>
              </a:solidFill>
            </a:rPr>
            <a:t>LLM’s</a:t>
          </a:r>
          <a:endParaRPr lang="es-ES" dirty="0">
            <a:solidFill>
              <a:srgbClr val="000045"/>
            </a:solidFill>
          </a:endParaRPr>
        </a:p>
      </dgm:t>
    </dgm:pt>
    <dgm:pt modelId="{46CEC643-C024-45C9-89C9-8C5E93034AEA}" type="parTrans" cxnId="{9A9DFAA5-C0CA-4829-BC73-7624AF70274F}">
      <dgm:prSet/>
      <dgm:spPr/>
      <dgm:t>
        <a:bodyPr/>
        <a:lstStyle/>
        <a:p>
          <a:endParaRPr lang="es-CO"/>
        </a:p>
      </dgm:t>
    </dgm:pt>
    <dgm:pt modelId="{AF9D34C9-4720-45BE-90AC-1DBBCD7F1CD5}" type="sibTrans" cxnId="{9A9DFAA5-C0CA-4829-BC73-7624AF70274F}">
      <dgm:prSet/>
      <dgm:spPr/>
      <dgm:t>
        <a:bodyPr/>
        <a:lstStyle/>
        <a:p>
          <a:endParaRPr lang="es-CO"/>
        </a:p>
      </dgm:t>
    </dgm:pt>
    <dgm:pt modelId="{1521B306-84D0-435F-B4A8-CD84DB42EFC0}">
      <dgm:prSet/>
      <dgm:spPr/>
      <dgm:t>
        <a:bodyPr/>
        <a:lstStyle/>
        <a:p>
          <a:r>
            <a:rPr lang="es-ES">
              <a:solidFill>
                <a:srgbClr val="000045"/>
              </a:solidFill>
            </a:rPr>
            <a:t>Configuración Inicial</a:t>
          </a:r>
          <a:endParaRPr lang="es-ES" dirty="0">
            <a:solidFill>
              <a:srgbClr val="000045"/>
            </a:solidFill>
          </a:endParaRPr>
        </a:p>
      </dgm:t>
    </dgm:pt>
    <dgm:pt modelId="{2FDB7328-7D38-48F0-8975-D5C24CF49DD9}" type="parTrans" cxnId="{DC5F9693-9D08-4C66-8B1D-2B5D79F09D8A}">
      <dgm:prSet/>
      <dgm:spPr/>
      <dgm:t>
        <a:bodyPr/>
        <a:lstStyle/>
        <a:p>
          <a:endParaRPr lang="es-CO"/>
        </a:p>
      </dgm:t>
    </dgm:pt>
    <dgm:pt modelId="{52C39C23-D93B-436E-8954-E9F1CA871F9E}" type="sibTrans" cxnId="{DC5F9693-9D08-4C66-8B1D-2B5D79F09D8A}">
      <dgm:prSet/>
      <dgm:spPr/>
      <dgm:t>
        <a:bodyPr/>
        <a:lstStyle/>
        <a:p>
          <a:endParaRPr lang="es-CO"/>
        </a:p>
      </dgm:t>
    </dgm:pt>
    <dgm:pt modelId="{C348F6D3-B7C0-4114-94B3-B436DEADA171}">
      <dgm:prSet/>
      <dgm:spPr/>
      <dgm:t>
        <a:bodyPr/>
        <a:lstStyle/>
        <a:p>
          <a:r>
            <a:rPr lang="es-ES" dirty="0">
              <a:solidFill>
                <a:srgbClr val="000045"/>
              </a:solidFill>
            </a:rPr>
            <a:t>Funciones para </a:t>
          </a:r>
          <a:r>
            <a:rPr lang="es-ES" dirty="0" err="1">
              <a:solidFill>
                <a:srgbClr val="000045"/>
              </a:solidFill>
            </a:rPr>
            <a:t>Prompts</a:t>
          </a:r>
          <a:endParaRPr lang="es-ES" dirty="0">
            <a:solidFill>
              <a:srgbClr val="000045"/>
            </a:solidFill>
          </a:endParaRPr>
        </a:p>
      </dgm:t>
    </dgm:pt>
    <dgm:pt modelId="{EFEB0D0D-DBA4-487B-9240-1408F17124E8}" type="parTrans" cxnId="{2CB2DC4C-14A2-46F2-9EE1-7988DC5BC9E3}">
      <dgm:prSet/>
      <dgm:spPr/>
      <dgm:t>
        <a:bodyPr/>
        <a:lstStyle/>
        <a:p>
          <a:endParaRPr lang="es-CO"/>
        </a:p>
      </dgm:t>
    </dgm:pt>
    <dgm:pt modelId="{98BB11C5-3294-4038-B2F1-2D2BEDFC03D2}" type="sibTrans" cxnId="{2CB2DC4C-14A2-46F2-9EE1-7988DC5BC9E3}">
      <dgm:prSet/>
      <dgm:spPr/>
      <dgm:t>
        <a:bodyPr/>
        <a:lstStyle/>
        <a:p>
          <a:endParaRPr lang="es-CO"/>
        </a:p>
      </dgm:t>
    </dgm:pt>
    <dgm:pt modelId="{6F80ED5F-9EC9-49B3-BE57-A611C3749BA5}">
      <dgm:prSet/>
      <dgm:spPr/>
      <dgm:t>
        <a:bodyPr/>
        <a:lstStyle/>
        <a:p>
          <a:r>
            <a:rPr lang="es-ES">
              <a:solidFill>
                <a:srgbClr val="000045"/>
              </a:solidFill>
            </a:rPr>
            <a:t>Prompt Engineering</a:t>
          </a:r>
          <a:endParaRPr lang="es-ES" dirty="0">
            <a:solidFill>
              <a:srgbClr val="000045"/>
            </a:solidFill>
          </a:endParaRPr>
        </a:p>
      </dgm:t>
    </dgm:pt>
    <dgm:pt modelId="{80854977-7917-44CE-B7DD-90035BF63AA6}" type="parTrans" cxnId="{3201BF87-1C0F-4765-B75D-B2003BACF810}">
      <dgm:prSet/>
      <dgm:spPr/>
      <dgm:t>
        <a:bodyPr/>
        <a:lstStyle/>
        <a:p>
          <a:endParaRPr lang="es-CO"/>
        </a:p>
      </dgm:t>
    </dgm:pt>
    <dgm:pt modelId="{51F0AE0D-62A8-4BC5-BB3D-7A964A998D6C}" type="sibTrans" cxnId="{3201BF87-1C0F-4765-B75D-B2003BACF810}">
      <dgm:prSet/>
      <dgm:spPr/>
      <dgm:t>
        <a:bodyPr/>
        <a:lstStyle/>
        <a:p>
          <a:endParaRPr lang="es-CO"/>
        </a:p>
      </dgm:t>
    </dgm:pt>
    <dgm:pt modelId="{EA2717ED-AC9B-4BC5-99A6-80A0A9E066AD}">
      <dgm:prSet/>
      <dgm:spPr/>
      <dgm:t>
        <a:bodyPr/>
        <a:lstStyle/>
        <a:p>
          <a:r>
            <a:rPr lang="es-ES" dirty="0">
              <a:solidFill>
                <a:srgbClr val="000045"/>
              </a:solidFill>
            </a:rPr>
            <a:t>Caso de estudio: Exportación de productos de café a China</a:t>
          </a:r>
          <a:endParaRPr lang="es-CO" dirty="0">
            <a:solidFill>
              <a:srgbClr val="000045"/>
            </a:solidFill>
          </a:endParaRPr>
        </a:p>
      </dgm:t>
    </dgm:pt>
    <dgm:pt modelId="{D7FE1578-6410-4C57-A6F4-7AECF8AF74F7}" type="parTrans" cxnId="{40F02208-34D8-408A-A0B4-0DB687A29625}">
      <dgm:prSet/>
      <dgm:spPr/>
      <dgm:t>
        <a:bodyPr/>
        <a:lstStyle/>
        <a:p>
          <a:endParaRPr lang="es-CO"/>
        </a:p>
      </dgm:t>
    </dgm:pt>
    <dgm:pt modelId="{BAAA954E-25BC-4FC7-B686-0D6283E1B0EA}" type="sibTrans" cxnId="{40F02208-34D8-408A-A0B4-0DB687A29625}">
      <dgm:prSet/>
      <dgm:spPr/>
      <dgm:t>
        <a:bodyPr/>
        <a:lstStyle/>
        <a:p>
          <a:endParaRPr lang="es-CO"/>
        </a:p>
      </dgm:t>
    </dgm:pt>
    <dgm:pt modelId="{89989CA0-669F-4BAC-B4EB-EEE9D36A3A68}" type="pres">
      <dgm:prSet presAssocID="{BE6EFBE9-5FF6-411E-BF39-30BCBCFEAE89}" presName="vert0" presStyleCnt="0">
        <dgm:presLayoutVars>
          <dgm:dir/>
          <dgm:animOne val="branch"/>
          <dgm:animLvl val="lvl"/>
        </dgm:presLayoutVars>
      </dgm:prSet>
      <dgm:spPr/>
    </dgm:pt>
    <dgm:pt modelId="{87E4BA67-D0E2-4075-8BF8-A2FBAE311D40}" type="pres">
      <dgm:prSet presAssocID="{DB4103A3-2F7E-4EF2-93A3-FB40840E80C5}" presName="thickLine" presStyleLbl="alignNode1" presStyleIdx="0" presStyleCnt="3"/>
      <dgm:spPr/>
    </dgm:pt>
    <dgm:pt modelId="{BE61D84A-B8B1-4A31-AD2D-176C5416A0F5}" type="pres">
      <dgm:prSet presAssocID="{DB4103A3-2F7E-4EF2-93A3-FB40840E80C5}" presName="horz1" presStyleCnt="0"/>
      <dgm:spPr/>
    </dgm:pt>
    <dgm:pt modelId="{E891E5C9-2861-4609-9EDC-4C7AB2457803}" type="pres">
      <dgm:prSet presAssocID="{DB4103A3-2F7E-4EF2-93A3-FB40840E80C5}" presName="tx1" presStyleLbl="revTx" presStyleIdx="0" presStyleCnt="7"/>
      <dgm:spPr/>
    </dgm:pt>
    <dgm:pt modelId="{B5D60CD0-7EC2-4AE4-BF43-74F03BB006E6}" type="pres">
      <dgm:prSet presAssocID="{DB4103A3-2F7E-4EF2-93A3-FB40840E80C5}" presName="vert1" presStyleCnt="0"/>
      <dgm:spPr/>
    </dgm:pt>
    <dgm:pt modelId="{0674DF2A-DB94-4893-8E96-2B080944F0F5}" type="pres">
      <dgm:prSet presAssocID="{E4BFC439-F436-419A-B3A3-AE861366450B}" presName="thickLine" presStyleLbl="alignNode1" presStyleIdx="1" presStyleCnt="3"/>
      <dgm:spPr/>
    </dgm:pt>
    <dgm:pt modelId="{685A307A-3E62-49BC-A3DB-4F7593C7E377}" type="pres">
      <dgm:prSet presAssocID="{E4BFC439-F436-419A-B3A3-AE861366450B}" presName="horz1" presStyleCnt="0"/>
      <dgm:spPr/>
    </dgm:pt>
    <dgm:pt modelId="{FDA1BBC9-897A-478B-8339-FCAC6090C8D5}" type="pres">
      <dgm:prSet presAssocID="{E4BFC439-F436-419A-B3A3-AE861366450B}" presName="tx1" presStyleLbl="revTx" presStyleIdx="1" presStyleCnt="7"/>
      <dgm:spPr/>
    </dgm:pt>
    <dgm:pt modelId="{19A7077B-96BA-4491-B78C-A458543AA3CB}" type="pres">
      <dgm:prSet presAssocID="{E4BFC439-F436-419A-B3A3-AE861366450B}" presName="vert1" presStyleCnt="0"/>
      <dgm:spPr/>
    </dgm:pt>
    <dgm:pt modelId="{9F2FE921-EC18-417E-AB20-CFF2BEA37A9E}" type="pres">
      <dgm:prSet presAssocID="{DAD2A03E-477D-4EFA-B9F7-DDA5B665C2DE}" presName="thickLine" presStyleLbl="alignNode1" presStyleIdx="2" presStyleCnt="3"/>
      <dgm:spPr/>
    </dgm:pt>
    <dgm:pt modelId="{DE12569E-588F-4A06-86E1-E4CC28A1C524}" type="pres">
      <dgm:prSet presAssocID="{DAD2A03E-477D-4EFA-B9F7-DDA5B665C2DE}" presName="horz1" presStyleCnt="0"/>
      <dgm:spPr/>
    </dgm:pt>
    <dgm:pt modelId="{CE15EE6F-EDA6-42AE-8B1A-E6CB2DFD105B}" type="pres">
      <dgm:prSet presAssocID="{DAD2A03E-477D-4EFA-B9F7-DDA5B665C2DE}" presName="tx1" presStyleLbl="revTx" presStyleIdx="2" presStyleCnt="7"/>
      <dgm:spPr/>
    </dgm:pt>
    <dgm:pt modelId="{7D8CF216-DE25-4587-A2B2-0C3FE33F0DE8}" type="pres">
      <dgm:prSet presAssocID="{DAD2A03E-477D-4EFA-B9F7-DDA5B665C2DE}" presName="vert1" presStyleCnt="0"/>
      <dgm:spPr/>
    </dgm:pt>
    <dgm:pt modelId="{32E30D52-21C3-411A-B0A6-D503E7C780C7}" type="pres">
      <dgm:prSet presAssocID="{1521B306-84D0-435F-B4A8-CD84DB42EFC0}" presName="vertSpace2a" presStyleCnt="0"/>
      <dgm:spPr/>
    </dgm:pt>
    <dgm:pt modelId="{5D7BDC67-8CCF-43AD-B672-BD1BCF91132C}" type="pres">
      <dgm:prSet presAssocID="{1521B306-84D0-435F-B4A8-CD84DB42EFC0}" presName="horz2" presStyleCnt="0"/>
      <dgm:spPr/>
    </dgm:pt>
    <dgm:pt modelId="{8C0C5665-85C2-4307-8628-EF9A050EED4F}" type="pres">
      <dgm:prSet presAssocID="{1521B306-84D0-435F-B4A8-CD84DB42EFC0}" presName="horzSpace2" presStyleCnt="0"/>
      <dgm:spPr/>
    </dgm:pt>
    <dgm:pt modelId="{050F5EC6-D546-404F-B82C-B80A7D2FAC9D}" type="pres">
      <dgm:prSet presAssocID="{1521B306-84D0-435F-B4A8-CD84DB42EFC0}" presName="tx2" presStyleLbl="revTx" presStyleIdx="3" presStyleCnt="7"/>
      <dgm:spPr/>
    </dgm:pt>
    <dgm:pt modelId="{2DB80338-E9DE-4C6B-97EF-07E292C11F82}" type="pres">
      <dgm:prSet presAssocID="{1521B306-84D0-435F-B4A8-CD84DB42EFC0}" presName="vert2" presStyleCnt="0"/>
      <dgm:spPr/>
    </dgm:pt>
    <dgm:pt modelId="{191E46EB-7901-4E0E-ABEE-58E9CE40134F}" type="pres">
      <dgm:prSet presAssocID="{1521B306-84D0-435F-B4A8-CD84DB42EFC0}" presName="thinLine2b" presStyleLbl="callout" presStyleIdx="0" presStyleCnt="4"/>
      <dgm:spPr/>
    </dgm:pt>
    <dgm:pt modelId="{73D51631-4C43-45F2-A59B-E6A703474E80}" type="pres">
      <dgm:prSet presAssocID="{1521B306-84D0-435F-B4A8-CD84DB42EFC0}" presName="vertSpace2b" presStyleCnt="0"/>
      <dgm:spPr/>
    </dgm:pt>
    <dgm:pt modelId="{6D198A0C-44B2-4546-A398-9C39AA93CB54}" type="pres">
      <dgm:prSet presAssocID="{C348F6D3-B7C0-4114-94B3-B436DEADA171}" presName="horz2" presStyleCnt="0"/>
      <dgm:spPr/>
    </dgm:pt>
    <dgm:pt modelId="{6E96F5DD-ED76-4961-B84C-6441D57A26CC}" type="pres">
      <dgm:prSet presAssocID="{C348F6D3-B7C0-4114-94B3-B436DEADA171}" presName="horzSpace2" presStyleCnt="0"/>
      <dgm:spPr/>
    </dgm:pt>
    <dgm:pt modelId="{3C62C077-EFE9-4771-8D25-9D1794891E92}" type="pres">
      <dgm:prSet presAssocID="{C348F6D3-B7C0-4114-94B3-B436DEADA171}" presName="tx2" presStyleLbl="revTx" presStyleIdx="4" presStyleCnt="7"/>
      <dgm:spPr/>
    </dgm:pt>
    <dgm:pt modelId="{0088B4E7-462B-48AF-AD7E-3A57069D531A}" type="pres">
      <dgm:prSet presAssocID="{C348F6D3-B7C0-4114-94B3-B436DEADA171}" presName="vert2" presStyleCnt="0"/>
      <dgm:spPr/>
    </dgm:pt>
    <dgm:pt modelId="{037A413E-70B2-4E66-A3E2-4DA19C0A3C24}" type="pres">
      <dgm:prSet presAssocID="{C348F6D3-B7C0-4114-94B3-B436DEADA171}" presName="thinLine2b" presStyleLbl="callout" presStyleIdx="1" presStyleCnt="4"/>
      <dgm:spPr/>
    </dgm:pt>
    <dgm:pt modelId="{C6CAC1FA-4264-4405-8702-FA89968155B1}" type="pres">
      <dgm:prSet presAssocID="{C348F6D3-B7C0-4114-94B3-B436DEADA171}" presName="vertSpace2b" presStyleCnt="0"/>
      <dgm:spPr/>
    </dgm:pt>
    <dgm:pt modelId="{1657F5AA-E174-4CDF-A99A-0B737B003803}" type="pres">
      <dgm:prSet presAssocID="{6F80ED5F-9EC9-49B3-BE57-A611C3749BA5}" presName="horz2" presStyleCnt="0"/>
      <dgm:spPr/>
    </dgm:pt>
    <dgm:pt modelId="{9668ADCA-A3F2-4757-95E8-B1DD70FA5C86}" type="pres">
      <dgm:prSet presAssocID="{6F80ED5F-9EC9-49B3-BE57-A611C3749BA5}" presName="horzSpace2" presStyleCnt="0"/>
      <dgm:spPr/>
    </dgm:pt>
    <dgm:pt modelId="{A2809819-3C83-4580-944F-54B3223CC99E}" type="pres">
      <dgm:prSet presAssocID="{6F80ED5F-9EC9-49B3-BE57-A611C3749BA5}" presName="tx2" presStyleLbl="revTx" presStyleIdx="5" presStyleCnt="7"/>
      <dgm:spPr/>
    </dgm:pt>
    <dgm:pt modelId="{D56D61AC-4DFF-4352-9772-D86BB5C90476}" type="pres">
      <dgm:prSet presAssocID="{6F80ED5F-9EC9-49B3-BE57-A611C3749BA5}" presName="vert2" presStyleCnt="0"/>
      <dgm:spPr/>
    </dgm:pt>
    <dgm:pt modelId="{1878551B-289D-48A1-8B37-107ED3BFF4D4}" type="pres">
      <dgm:prSet presAssocID="{6F80ED5F-9EC9-49B3-BE57-A611C3749BA5}" presName="thinLine2b" presStyleLbl="callout" presStyleIdx="2" presStyleCnt="4"/>
      <dgm:spPr/>
    </dgm:pt>
    <dgm:pt modelId="{BE319DC8-09D1-4111-AF58-43F057B43395}" type="pres">
      <dgm:prSet presAssocID="{6F80ED5F-9EC9-49B3-BE57-A611C3749BA5}" presName="vertSpace2b" presStyleCnt="0"/>
      <dgm:spPr/>
    </dgm:pt>
    <dgm:pt modelId="{9867A9D8-25BA-4FA0-A0B3-205A9F75A580}" type="pres">
      <dgm:prSet presAssocID="{EA2717ED-AC9B-4BC5-99A6-80A0A9E066AD}" presName="horz2" presStyleCnt="0"/>
      <dgm:spPr/>
    </dgm:pt>
    <dgm:pt modelId="{0388C4D5-D476-4034-A78D-C981377CEB96}" type="pres">
      <dgm:prSet presAssocID="{EA2717ED-AC9B-4BC5-99A6-80A0A9E066AD}" presName="horzSpace2" presStyleCnt="0"/>
      <dgm:spPr/>
    </dgm:pt>
    <dgm:pt modelId="{AD22BC20-1B2F-49E4-B1CB-EF670660D00F}" type="pres">
      <dgm:prSet presAssocID="{EA2717ED-AC9B-4BC5-99A6-80A0A9E066AD}" presName="tx2" presStyleLbl="revTx" presStyleIdx="6" presStyleCnt="7"/>
      <dgm:spPr/>
    </dgm:pt>
    <dgm:pt modelId="{740CA361-40D0-4F09-B788-92ECB0A85883}" type="pres">
      <dgm:prSet presAssocID="{EA2717ED-AC9B-4BC5-99A6-80A0A9E066AD}" presName="vert2" presStyleCnt="0"/>
      <dgm:spPr/>
    </dgm:pt>
    <dgm:pt modelId="{4411241F-A246-4DAB-B677-50B132AF4D0A}" type="pres">
      <dgm:prSet presAssocID="{EA2717ED-AC9B-4BC5-99A6-80A0A9E066AD}" presName="thinLine2b" presStyleLbl="callout" presStyleIdx="3" presStyleCnt="4"/>
      <dgm:spPr/>
    </dgm:pt>
    <dgm:pt modelId="{26FA8290-3FEF-400C-9163-D8F049E66F5F}" type="pres">
      <dgm:prSet presAssocID="{EA2717ED-AC9B-4BC5-99A6-80A0A9E066AD}" presName="vertSpace2b" presStyleCnt="0"/>
      <dgm:spPr/>
    </dgm:pt>
  </dgm:ptLst>
  <dgm:cxnLst>
    <dgm:cxn modelId="{40F02208-34D8-408A-A0B4-0DB687A29625}" srcId="{DAD2A03E-477D-4EFA-B9F7-DDA5B665C2DE}" destId="{EA2717ED-AC9B-4BC5-99A6-80A0A9E066AD}" srcOrd="3" destOrd="0" parTransId="{D7FE1578-6410-4C57-A6F4-7AECF8AF74F7}" sibTransId="{BAAA954E-25BC-4FC7-B686-0D6283E1B0EA}"/>
    <dgm:cxn modelId="{620CB40A-2B3C-4EA8-B37E-7173C2E3FC5D}" type="presOf" srcId="{1521B306-84D0-435F-B4A8-CD84DB42EFC0}" destId="{050F5EC6-D546-404F-B82C-B80A7D2FAC9D}" srcOrd="0" destOrd="0" presId="urn:microsoft.com/office/officeart/2008/layout/LinedList"/>
    <dgm:cxn modelId="{D2AC9C1F-47B4-4B98-ACE4-16AA46DC8145}" type="presOf" srcId="{DB4103A3-2F7E-4EF2-93A3-FB40840E80C5}" destId="{E891E5C9-2861-4609-9EDC-4C7AB2457803}" srcOrd="0" destOrd="0" presId="urn:microsoft.com/office/officeart/2008/layout/LinedList"/>
    <dgm:cxn modelId="{FAC97C47-2A0B-4417-A423-832F60A6E8B0}" srcId="{BE6EFBE9-5FF6-411E-BF39-30BCBCFEAE89}" destId="{DB4103A3-2F7E-4EF2-93A3-FB40840E80C5}" srcOrd="0" destOrd="0" parTransId="{8CABFCD9-60A9-4CED-9B7B-0E9EC9829996}" sibTransId="{0785C35B-8604-49A6-B7A9-DA2403498A23}"/>
    <dgm:cxn modelId="{2CB2DC4C-14A2-46F2-9EE1-7988DC5BC9E3}" srcId="{DAD2A03E-477D-4EFA-B9F7-DDA5B665C2DE}" destId="{C348F6D3-B7C0-4114-94B3-B436DEADA171}" srcOrd="1" destOrd="0" parTransId="{EFEB0D0D-DBA4-487B-9240-1408F17124E8}" sibTransId="{98BB11C5-3294-4038-B2F1-2D2BEDFC03D2}"/>
    <dgm:cxn modelId="{4A4A9251-F3F6-4E59-A1D6-1D50FAA1A81B}" type="presOf" srcId="{EA2717ED-AC9B-4BC5-99A6-80A0A9E066AD}" destId="{AD22BC20-1B2F-49E4-B1CB-EF670660D00F}" srcOrd="0" destOrd="0" presId="urn:microsoft.com/office/officeart/2008/layout/LinedList"/>
    <dgm:cxn modelId="{92A36652-0015-4F52-81E5-4732EFAD3C61}" type="presOf" srcId="{E4BFC439-F436-419A-B3A3-AE861366450B}" destId="{FDA1BBC9-897A-478B-8339-FCAC6090C8D5}" srcOrd="0" destOrd="0" presId="urn:microsoft.com/office/officeart/2008/layout/LinedList"/>
    <dgm:cxn modelId="{01A91E58-6803-45E0-B0DD-A26B82584C21}" type="presOf" srcId="{C348F6D3-B7C0-4114-94B3-B436DEADA171}" destId="{3C62C077-EFE9-4771-8D25-9D1794891E92}" srcOrd="0" destOrd="0" presId="urn:microsoft.com/office/officeart/2008/layout/LinedList"/>
    <dgm:cxn modelId="{DB9CE07D-499A-4665-9A9D-71D8D6B430D5}" type="presOf" srcId="{6F80ED5F-9EC9-49B3-BE57-A611C3749BA5}" destId="{A2809819-3C83-4580-944F-54B3223CC99E}" srcOrd="0" destOrd="0" presId="urn:microsoft.com/office/officeart/2008/layout/LinedList"/>
    <dgm:cxn modelId="{3201BF87-1C0F-4765-B75D-B2003BACF810}" srcId="{DAD2A03E-477D-4EFA-B9F7-DDA5B665C2DE}" destId="{6F80ED5F-9EC9-49B3-BE57-A611C3749BA5}" srcOrd="2" destOrd="0" parTransId="{80854977-7917-44CE-B7DD-90035BF63AA6}" sibTransId="{51F0AE0D-62A8-4BC5-BB3D-7A964A998D6C}"/>
    <dgm:cxn modelId="{7C76FA87-1841-401F-82DB-A26D4FB3092C}" type="presOf" srcId="{DAD2A03E-477D-4EFA-B9F7-DDA5B665C2DE}" destId="{CE15EE6F-EDA6-42AE-8B1A-E6CB2DFD105B}" srcOrd="0" destOrd="0" presId="urn:microsoft.com/office/officeart/2008/layout/LinedList"/>
    <dgm:cxn modelId="{DC5F9693-9D08-4C66-8B1D-2B5D79F09D8A}" srcId="{DAD2A03E-477D-4EFA-B9F7-DDA5B665C2DE}" destId="{1521B306-84D0-435F-B4A8-CD84DB42EFC0}" srcOrd="0" destOrd="0" parTransId="{2FDB7328-7D38-48F0-8975-D5C24CF49DD9}" sibTransId="{52C39C23-D93B-436E-8954-E9F1CA871F9E}"/>
    <dgm:cxn modelId="{9A9DFAA5-C0CA-4829-BC73-7624AF70274F}" srcId="{BE6EFBE9-5FF6-411E-BF39-30BCBCFEAE89}" destId="{DAD2A03E-477D-4EFA-B9F7-DDA5B665C2DE}" srcOrd="2" destOrd="0" parTransId="{46CEC643-C024-45C9-89C9-8C5E93034AEA}" sibTransId="{AF9D34C9-4720-45BE-90AC-1DBBCD7F1CD5}"/>
    <dgm:cxn modelId="{5B7B44E3-6B68-482B-8E4A-4F09BB1BD2C5}" type="presOf" srcId="{BE6EFBE9-5FF6-411E-BF39-30BCBCFEAE89}" destId="{89989CA0-669F-4BAC-B4EB-EEE9D36A3A68}" srcOrd="0" destOrd="0" presId="urn:microsoft.com/office/officeart/2008/layout/LinedList"/>
    <dgm:cxn modelId="{F657CFF1-C404-418E-8510-F697E0474CD8}" srcId="{BE6EFBE9-5FF6-411E-BF39-30BCBCFEAE89}" destId="{E4BFC439-F436-419A-B3A3-AE861366450B}" srcOrd="1" destOrd="0" parTransId="{94262C6B-D628-46C6-B32F-C8270A8E8F25}" sibTransId="{796BD001-E758-4C42-88F7-0E47E9C3506F}"/>
    <dgm:cxn modelId="{A07212BA-4524-4B83-94BA-76F00C418B27}" type="presParOf" srcId="{89989CA0-669F-4BAC-B4EB-EEE9D36A3A68}" destId="{87E4BA67-D0E2-4075-8BF8-A2FBAE311D40}" srcOrd="0" destOrd="0" presId="urn:microsoft.com/office/officeart/2008/layout/LinedList"/>
    <dgm:cxn modelId="{86DE1ED7-989A-499C-BE3C-5A1E75BAD3F7}" type="presParOf" srcId="{89989CA0-669F-4BAC-B4EB-EEE9D36A3A68}" destId="{BE61D84A-B8B1-4A31-AD2D-176C5416A0F5}" srcOrd="1" destOrd="0" presId="urn:microsoft.com/office/officeart/2008/layout/LinedList"/>
    <dgm:cxn modelId="{00177643-B0CD-47B5-8182-1A6BCAE65718}" type="presParOf" srcId="{BE61D84A-B8B1-4A31-AD2D-176C5416A0F5}" destId="{E891E5C9-2861-4609-9EDC-4C7AB2457803}" srcOrd="0" destOrd="0" presId="urn:microsoft.com/office/officeart/2008/layout/LinedList"/>
    <dgm:cxn modelId="{84AA4C89-F584-4F04-85B5-EF721BAFC6E6}" type="presParOf" srcId="{BE61D84A-B8B1-4A31-AD2D-176C5416A0F5}" destId="{B5D60CD0-7EC2-4AE4-BF43-74F03BB006E6}" srcOrd="1" destOrd="0" presId="urn:microsoft.com/office/officeart/2008/layout/LinedList"/>
    <dgm:cxn modelId="{476E0400-25E7-4E8C-B84D-EA00BECE4496}" type="presParOf" srcId="{89989CA0-669F-4BAC-B4EB-EEE9D36A3A68}" destId="{0674DF2A-DB94-4893-8E96-2B080944F0F5}" srcOrd="2" destOrd="0" presId="urn:microsoft.com/office/officeart/2008/layout/LinedList"/>
    <dgm:cxn modelId="{2D82892A-E811-431C-A711-3BA9E6D02989}" type="presParOf" srcId="{89989CA0-669F-4BAC-B4EB-EEE9D36A3A68}" destId="{685A307A-3E62-49BC-A3DB-4F7593C7E377}" srcOrd="3" destOrd="0" presId="urn:microsoft.com/office/officeart/2008/layout/LinedList"/>
    <dgm:cxn modelId="{DFE782BC-8A27-4B21-8DC6-588F76C67992}" type="presParOf" srcId="{685A307A-3E62-49BC-A3DB-4F7593C7E377}" destId="{FDA1BBC9-897A-478B-8339-FCAC6090C8D5}" srcOrd="0" destOrd="0" presId="urn:microsoft.com/office/officeart/2008/layout/LinedList"/>
    <dgm:cxn modelId="{2C9C79FA-B0B0-4B4F-B836-5B7FA5B4FF88}" type="presParOf" srcId="{685A307A-3E62-49BC-A3DB-4F7593C7E377}" destId="{19A7077B-96BA-4491-B78C-A458543AA3CB}" srcOrd="1" destOrd="0" presId="urn:microsoft.com/office/officeart/2008/layout/LinedList"/>
    <dgm:cxn modelId="{3F4052B5-749D-42B1-ACD4-C40D5E879462}" type="presParOf" srcId="{89989CA0-669F-4BAC-B4EB-EEE9D36A3A68}" destId="{9F2FE921-EC18-417E-AB20-CFF2BEA37A9E}" srcOrd="4" destOrd="0" presId="urn:microsoft.com/office/officeart/2008/layout/LinedList"/>
    <dgm:cxn modelId="{A7E9A846-012A-4CDE-B181-A0B3E035EC45}" type="presParOf" srcId="{89989CA0-669F-4BAC-B4EB-EEE9D36A3A68}" destId="{DE12569E-588F-4A06-86E1-E4CC28A1C524}" srcOrd="5" destOrd="0" presId="urn:microsoft.com/office/officeart/2008/layout/LinedList"/>
    <dgm:cxn modelId="{50EB75E3-80D4-4611-A867-815D7CAD82FE}" type="presParOf" srcId="{DE12569E-588F-4A06-86E1-E4CC28A1C524}" destId="{CE15EE6F-EDA6-42AE-8B1A-E6CB2DFD105B}" srcOrd="0" destOrd="0" presId="urn:microsoft.com/office/officeart/2008/layout/LinedList"/>
    <dgm:cxn modelId="{E55D7FB8-D6C4-4C80-9E53-AB4F20896F61}" type="presParOf" srcId="{DE12569E-588F-4A06-86E1-E4CC28A1C524}" destId="{7D8CF216-DE25-4587-A2B2-0C3FE33F0DE8}" srcOrd="1" destOrd="0" presId="urn:microsoft.com/office/officeart/2008/layout/LinedList"/>
    <dgm:cxn modelId="{EF4C96FE-B0D6-4FC3-9691-E963E5C76979}" type="presParOf" srcId="{7D8CF216-DE25-4587-A2B2-0C3FE33F0DE8}" destId="{32E30D52-21C3-411A-B0A6-D503E7C780C7}" srcOrd="0" destOrd="0" presId="urn:microsoft.com/office/officeart/2008/layout/LinedList"/>
    <dgm:cxn modelId="{419D9BF8-ABA9-4BD6-AC78-A0719F358858}" type="presParOf" srcId="{7D8CF216-DE25-4587-A2B2-0C3FE33F0DE8}" destId="{5D7BDC67-8CCF-43AD-B672-BD1BCF91132C}" srcOrd="1" destOrd="0" presId="urn:microsoft.com/office/officeart/2008/layout/LinedList"/>
    <dgm:cxn modelId="{350006CF-F990-4B9C-9B1B-BCBE8EAFBF42}" type="presParOf" srcId="{5D7BDC67-8CCF-43AD-B672-BD1BCF91132C}" destId="{8C0C5665-85C2-4307-8628-EF9A050EED4F}" srcOrd="0" destOrd="0" presId="urn:microsoft.com/office/officeart/2008/layout/LinedList"/>
    <dgm:cxn modelId="{193FB45D-E58A-4221-A671-8E2188252DFD}" type="presParOf" srcId="{5D7BDC67-8CCF-43AD-B672-BD1BCF91132C}" destId="{050F5EC6-D546-404F-B82C-B80A7D2FAC9D}" srcOrd="1" destOrd="0" presId="urn:microsoft.com/office/officeart/2008/layout/LinedList"/>
    <dgm:cxn modelId="{910DFA5E-B00B-4875-9C70-7B147C91869E}" type="presParOf" srcId="{5D7BDC67-8CCF-43AD-B672-BD1BCF91132C}" destId="{2DB80338-E9DE-4C6B-97EF-07E292C11F82}" srcOrd="2" destOrd="0" presId="urn:microsoft.com/office/officeart/2008/layout/LinedList"/>
    <dgm:cxn modelId="{0F000FAE-13EF-4E4C-AEDB-63978C458F1B}" type="presParOf" srcId="{7D8CF216-DE25-4587-A2B2-0C3FE33F0DE8}" destId="{191E46EB-7901-4E0E-ABEE-58E9CE40134F}" srcOrd="2" destOrd="0" presId="urn:microsoft.com/office/officeart/2008/layout/LinedList"/>
    <dgm:cxn modelId="{D572FE47-79EF-428B-8811-807D1C9F82F9}" type="presParOf" srcId="{7D8CF216-DE25-4587-A2B2-0C3FE33F0DE8}" destId="{73D51631-4C43-45F2-A59B-E6A703474E80}" srcOrd="3" destOrd="0" presId="urn:microsoft.com/office/officeart/2008/layout/LinedList"/>
    <dgm:cxn modelId="{528C19BA-1AD4-420A-A3B9-AD9A50C5E8B2}" type="presParOf" srcId="{7D8CF216-DE25-4587-A2B2-0C3FE33F0DE8}" destId="{6D198A0C-44B2-4546-A398-9C39AA93CB54}" srcOrd="4" destOrd="0" presId="urn:microsoft.com/office/officeart/2008/layout/LinedList"/>
    <dgm:cxn modelId="{48A145D6-4E7D-4E21-A7F5-C6174DDF4572}" type="presParOf" srcId="{6D198A0C-44B2-4546-A398-9C39AA93CB54}" destId="{6E96F5DD-ED76-4961-B84C-6441D57A26CC}" srcOrd="0" destOrd="0" presId="urn:microsoft.com/office/officeart/2008/layout/LinedList"/>
    <dgm:cxn modelId="{D909ED30-63BB-4C1B-81D3-F8AB23CA55F9}" type="presParOf" srcId="{6D198A0C-44B2-4546-A398-9C39AA93CB54}" destId="{3C62C077-EFE9-4771-8D25-9D1794891E92}" srcOrd="1" destOrd="0" presId="urn:microsoft.com/office/officeart/2008/layout/LinedList"/>
    <dgm:cxn modelId="{45187EB8-682C-464B-8B01-E0435E273BB1}" type="presParOf" srcId="{6D198A0C-44B2-4546-A398-9C39AA93CB54}" destId="{0088B4E7-462B-48AF-AD7E-3A57069D531A}" srcOrd="2" destOrd="0" presId="urn:microsoft.com/office/officeart/2008/layout/LinedList"/>
    <dgm:cxn modelId="{BB12D454-73F6-4530-B2B1-5B1A39557A4F}" type="presParOf" srcId="{7D8CF216-DE25-4587-A2B2-0C3FE33F0DE8}" destId="{037A413E-70B2-4E66-A3E2-4DA19C0A3C24}" srcOrd="5" destOrd="0" presId="urn:microsoft.com/office/officeart/2008/layout/LinedList"/>
    <dgm:cxn modelId="{6B22D35E-A472-4851-A4E6-6D7941286A5A}" type="presParOf" srcId="{7D8CF216-DE25-4587-A2B2-0C3FE33F0DE8}" destId="{C6CAC1FA-4264-4405-8702-FA89968155B1}" srcOrd="6" destOrd="0" presId="urn:microsoft.com/office/officeart/2008/layout/LinedList"/>
    <dgm:cxn modelId="{E31EFECE-8425-4051-A235-7164241E851B}" type="presParOf" srcId="{7D8CF216-DE25-4587-A2B2-0C3FE33F0DE8}" destId="{1657F5AA-E174-4CDF-A99A-0B737B003803}" srcOrd="7" destOrd="0" presId="urn:microsoft.com/office/officeart/2008/layout/LinedList"/>
    <dgm:cxn modelId="{E194BDB8-41BE-4F31-88D5-1C110A7AA17C}" type="presParOf" srcId="{1657F5AA-E174-4CDF-A99A-0B737B003803}" destId="{9668ADCA-A3F2-4757-95E8-B1DD70FA5C86}" srcOrd="0" destOrd="0" presId="urn:microsoft.com/office/officeart/2008/layout/LinedList"/>
    <dgm:cxn modelId="{6C6FC0AF-914B-4E45-BC19-DA51DA635FDD}" type="presParOf" srcId="{1657F5AA-E174-4CDF-A99A-0B737B003803}" destId="{A2809819-3C83-4580-944F-54B3223CC99E}" srcOrd="1" destOrd="0" presId="urn:microsoft.com/office/officeart/2008/layout/LinedList"/>
    <dgm:cxn modelId="{4215559D-B0DD-4911-B9A7-C360CBCDD8EE}" type="presParOf" srcId="{1657F5AA-E174-4CDF-A99A-0B737B003803}" destId="{D56D61AC-4DFF-4352-9772-D86BB5C90476}" srcOrd="2" destOrd="0" presId="urn:microsoft.com/office/officeart/2008/layout/LinedList"/>
    <dgm:cxn modelId="{95240AEC-A621-4A57-84EC-5860675C8D37}" type="presParOf" srcId="{7D8CF216-DE25-4587-A2B2-0C3FE33F0DE8}" destId="{1878551B-289D-48A1-8B37-107ED3BFF4D4}" srcOrd="8" destOrd="0" presId="urn:microsoft.com/office/officeart/2008/layout/LinedList"/>
    <dgm:cxn modelId="{21AC36A4-1637-4A27-BE29-4ED20D477B84}" type="presParOf" srcId="{7D8CF216-DE25-4587-A2B2-0C3FE33F0DE8}" destId="{BE319DC8-09D1-4111-AF58-43F057B43395}" srcOrd="9" destOrd="0" presId="urn:microsoft.com/office/officeart/2008/layout/LinedList"/>
    <dgm:cxn modelId="{6E96B39D-7275-48D9-A442-4946B2158711}" type="presParOf" srcId="{7D8CF216-DE25-4587-A2B2-0C3FE33F0DE8}" destId="{9867A9D8-25BA-4FA0-A0B3-205A9F75A580}" srcOrd="10" destOrd="0" presId="urn:microsoft.com/office/officeart/2008/layout/LinedList"/>
    <dgm:cxn modelId="{CEE49444-05C4-4577-A4CF-BFA7848C1C74}" type="presParOf" srcId="{9867A9D8-25BA-4FA0-A0B3-205A9F75A580}" destId="{0388C4D5-D476-4034-A78D-C981377CEB96}" srcOrd="0" destOrd="0" presId="urn:microsoft.com/office/officeart/2008/layout/LinedList"/>
    <dgm:cxn modelId="{2B204D5A-628D-46F1-815F-1BF7C233A7C2}" type="presParOf" srcId="{9867A9D8-25BA-4FA0-A0B3-205A9F75A580}" destId="{AD22BC20-1B2F-49E4-B1CB-EF670660D00F}" srcOrd="1" destOrd="0" presId="urn:microsoft.com/office/officeart/2008/layout/LinedList"/>
    <dgm:cxn modelId="{B2930D33-27A6-4A3E-83FE-9AD6FD5C1C62}" type="presParOf" srcId="{9867A9D8-25BA-4FA0-A0B3-205A9F75A580}" destId="{740CA361-40D0-4F09-B788-92ECB0A85883}" srcOrd="2" destOrd="0" presId="urn:microsoft.com/office/officeart/2008/layout/LinedList"/>
    <dgm:cxn modelId="{664128E4-B280-44EC-A3C0-315D550D44B8}" type="presParOf" srcId="{7D8CF216-DE25-4587-A2B2-0C3FE33F0DE8}" destId="{4411241F-A246-4DAB-B677-50B132AF4D0A}" srcOrd="11" destOrd="0" presId="urn:microsoft.com/office/officeart/2008/layout/LinedList"/>
    <dgm:cxn modelId="{1556E63D-8470-4288-B3AB-A11510D2EC1F}" type="presParOf" srcId="{7D8CF216-DE25-4587-A2B2-0C3FE33F0DE8}" destId="{26FA8290-3FEF-400C-9163-D8F049E66F5F}" srcOrd="12"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39D0AB-9BC8-4E7E-B94C-61B696E103E3}" type="doc">
      <dgm:prSet loTypeId="urn:microsoft.com/office/officeart/2005/8/layout/default" loCatId="list" qsTypeId="urn:microsoft.com/office/officeart/2005/8/quickstyle/simple1" qsCatId="simple" csTypeId="urn:microsoft.com/office/officeart/2005/8/colors/accent0_2" csCatId="mainScheme" phldr="1"/>
      <dgm:spPr/>
      <dgm:t>
        <a:bodyPr/>
        <a:lstStyle/>
        <a:p>
          <a:endParaRPr lang="es-CO"/>
        </a:p>
      </dgm:t>
    </dgm:pt>
    <dgm:pt modelId="{FA383CC6-6322-47F8-97D5-3A73FFE7FC12}">
      <dgm:prSet phldrT="[Texto]" custT="1"/>
      <dgm:spPr/>
      <dgm:t>
        <a:bodyPr/>
        <a:lstStyle/>
        <a:p>
          <a:r>
            <a:rPr lang="es-ES" sz="1600" b="1">
              <a:solidFill>
                <a:srgbClr val="000045"/>
              </a:solidFill>
            </a:rPr>
            <a:t>Inercia del Liderazgo</a:t>
          </a:r>
          <a:endParaRPr lang="es-CO" sz="1600" b="0">
            <a:solidFill>
              <a:srgbClr val="000045"/>
            </a:solidFill>
            <a:latin typeface="Futura Std Condensed ExtBd" panose="020B0806020204030204" pitchFamily="34" charset="0"/>
          </a:endParaRPr>
        </a:p>
      </dgm:t>
    </dgm:pt>
    <dgm:pt modelId="{F74CCC39-3370-4BB4-B516-7B1BC189B588}" type="parTrans" cxnId="{E79EA5A8-7D21-4172-813D-843605E202DB}">
      <dgm:prSet/>
      <dgm:spPr/>
      <dgm:t>
        <a:bodyPr/>
        <a:lstStyle/>
        <a:p>
          <a:endParaRPr lang="es-CO" sz="3200"/>
        </a:p>
      </dgm:t>
    </dgm:pt>
    <dgm:pt modelId="{3DB98F4B-D7EB-42EF-B5AD-311D70127C43}" type="sibTrans" cxnId="{E79EA5A8-7D21-4172-813D-843605E202DB}">
      <dgm:prSet/>
      <dgm:spPr/>
      <dgm:t>
        <a:bodyPr/>
        <a:lstStyle/>
        <a:p>
          <a:endParaRPr lang="es-CO" sz="3200"/>
        </a:p>
      </dgm:t>
    </dgm:pt>
    <dgm:pt modelId="{3F502E56-E133-4D3A-8D90-EA4AD677A5E0}">
      <dgm:prSet custT="1"/>
      <dgm:spPr/>
      <dgm:t>
        <a:bodyPr/>
        <a:lstStyle/>
        <a:p>
          <a:r>
            <a:rPr lang="es-ES" sz="1600" b="1">
              <a:solidFill>
                <a:srgbClr val="000045"/>
              </a:solidFill>
            </a:rPr>
            <a:t>Falta de un Enfoque Estratégico</a:t>
          </a:r>
          <a:endParaRPr lang="es-ES" sz="1600">
            <a:solidFill>
              <a:srgbClr val="000045"/>
            </a:solidFill>
          </a:endParaRPr>
        </a:p>
      </dgm:t>
    </dgm:pt>
    <dgm:pt modelId="{6589304D-1335-481D-9877-488879F6BF84}" type="parTrans" cxnId="{51F91477-8F02-4D85-ABEC-B2CFCD44B61A}">
      <dgm:prSet/>
      <dgm:spPr/>
      <dgm:t>
        <a:bodyPr/>
        <a:lstStyle/>
        <a:p>
          <a:endParaRPr lang="es-CO" sz="2000"/>
        </a:p>
      </dgm:t>
    </dgm:pt>
    <dgm:pt modelId="{E2EAACBB-3A09-4B18-AEF1-0172F91DB573}" type="sibTrans" cxnId="{51F91477-8F02-4D85-ABEC-B2CFCD44B61A}">
      <dgm:prSet/>
      <dgm:spPr/>
      <dgm:t>
        <a:bodyPr/>
        <a:lstStyle/>
        <a:p>
          <a:endParaRPr lang="es-CO" sz="2000"/>
        </a:p>
      </dgm:t>
    </dgm:pt>
    <dgm:pt modelId="{965D98FD-9BC3-456A-8B39-0763F6DE7831}">
      <dgm:prSet phldrT="[Texto]" custT="1"/>
      <dgm:spPr/>
      <dgm:t>
        <a:bodyPr/>
        <a:lstStyle/>
        <a:p>
          <a:r>
            <a:rPr lang="es-ES" sz="1600" b="1">
              <a:solidFill>
                <a:srgbClr val="000045"/>
              </a:solidFill>
            </a:rPr>
            <a:t>Miedo a lo Desconocido</a:t>
          </a:r>
          <a:endParaRPr lang="es-CO" sz="1600" b="0">
            <a:solidFill>
              <a:srgbClr val="000045"/>
            </a:solidFill>
            <a:latin typeface="Futura Std Condensed ExtBd" panose="020B0806020204030204" pitchFamily="34" charset="0"/>
          </a:endParaRPr>
        </a:p>
      </dgm:t>
    </dgm:pt>
    <dgm:pt modelId="{30D04E98-7FAA-454E-813D-DE18462DE6A9}" type="parTrans" cxnId="{58685A56-9C47-4A4A-A8A4-C66F4DA679B9}">
      <dgm:prSet/>
      <dgm:spPr/>
      <dgm:t>
        <a:bodyPr/>
        <a:lstStyle/>
        <a:p>
          <a:endParaRPr lang="es-CO" sz="2400"/>
        </a:p>
      </dgm:t>
    </dgm:pt>
    <dgm:pt modelId="{DD2DBDA9-41AB-4082-A0DD-B2350932619C}" type="sibTrans" cxnId="{58685A56-9C47-4A4A-A8A4-C66F4DA679B9}">
      <dgm:prSet/>
      <dgm:spPr/>
      <dgm:t>
        <a:bodyPr/>
        <a:lstStyle/>
        <a:p>
          <a:endParaRPr lang="es-CO" sz="2400"/>
        </a:p>
      </dgm:t>
    </dgm:pt>
    <dgm:pt modelId="{F3B00233-B49F-4E23-A320-4F8A04F40DB7}">
      <dgm:prSet phldrT="[Texto]" custT="1"/>
      <dgm:spPr/>
      <dgm:t>
        <a:bodyPr/>
        <a:lstStyle/>
        <a:p>
          <a:r>
            <a:rPr lang="es-ES" sz="1600" b="1">
              <a:solidFill>
                <a:srgbClr val="000045"/>
              </a:solidFill>
            </a:rPr>
            <a:t>Falta de Comprensión del Potencial de la IA</a:t>
          </a:r>
          <a:endParaRPr lang="es-CO" sz="1600" b="0">
            <a:solidFill>
              <a:srgbClr val="000045"/>
            </a:solidFill>
            <a:latin typeface="Futura Std Condensed ExtBd" panose="020B0806020204030204" pitchFamily="34" charset="0"/>
          </a:endParaRPr>
        </a:p>
      </dgm:t>
    </dgm:pt>
    <dgm:pt modelId="{AA4755CB-2520-4D5A-8A81-B015168113E3}" type="parTrans" cxnId="{AE4BF853-C228-4023-A070-1077AAE79587}">
      <dgm:prSet/>
      <dgm:spPr/>
      <dgm:t>
        <a:bodyPr/>
        <a:lstStyle/>
        <a:p>
          <a:endParaRPr lang="es-CO" sz="2400"/>
        </a:p>
      </dgm:t>
    </dgm:pt>
    <dgm:pt modelId="{32CD5392-1C12-438F-BDC8-3FC77D4BB5CF}" type="sibTrans" cxnId="{AE4BF853-C228-4023-A070-1077AAE79587}">
      <dgm:prSet/>
      <dgm:spPr/>
      <dgm:t>
        <a:bodyPr/>
        <a:lstStyle/>
        <a:p>
          <a:endParaRPr lang="es-CO" sz="2400"/>
        </a:p>
      </dgm:t>
    </dgm:pt>
    <dgm:pt modelId="{1BD906DE-4082-415C-B8F2-C821D00795DF}">
      <dgm:prSet phldrT="[Texto]" custT="1"/>
      <dgm:spPr/>
      <dgm:t>
        <a:bodyPr/>
        <a:lstStyle/>
        <a:p>
          <a:r>
            <a:rPr lang="es-ES" sz="1600" b="1">
              <a:solidFill>
                <a:srgbClr val="000045"/>
              </a:solidFill>
            </a:rPr>
            <a:t>Disponibilidad y Calidad de los Datos</a:t>
          </a:r>
          <a:endParaRPr lang="es-CO" sz="1600" b="0">
            <a:solidFill>
              <a:srgbClr val="000045"/>
            </a:solidFill>
            <a:latin typeface="Futura Std Condensed ExtBd" panose="020B0806020204030204" pitchFamily="34" charset="0"/>
          </a:endParaRPr>
        </a:p>
      </dgm:t>
    </dgm:pt>
    <dgm:pt modelId="{C7207132-832F-4384-B4A8-6A6086F9C3B5}" type="parTrans" cxnId="{A0DA8C29-86CF-41B6-BB33-44B17B59BD09}">
      <dgm:prSet/>
      <dgm:spPr/>
      <dgm:t>
        <a:bodyPr/>
        <a:lstStyle/>
        <a:p>
          <a:endParaRPr lang="es-CO" sz="2400"/>
        </a:p>
      </dgm:t>
    </dgm:pt>
    <dgm:pt modelId="{27C03B3B-C36A-43E5-9BA9-A2AA44FA9AE9}" type="sibTrans" cxnId="{A0DA8C29-86CF-41B6-BB33-44B17B59BD09}">
      <dgm:prSet/>
      <dgm:spPr/>
      <dgm:t>
        <a:bodyPr/>
        <a:lstStyle/>
        <a:p>
          <a:endParaRPr lang="es-CO" sz="2400"/>
        </a:p>
      </dgm:t>
    </dgm:pt>
    <dgm:pt modelId="{06D81F3C-A067-4B46-B7C8-3AFC6EFE870F}">
      <dgm:prSet phldrT="[Texto]" custT="1"/>
      <dgm:spPr/>
      <dgm:t>
        <a:bodyPr/>
        <a:lstStyle/>
        <a:p>
          <a:r>
            <a:rPr lang="es-ES" sz="1600" b="1">
              <a:solidFill>
                <a:srgbClr val="000045"/>
              </a:solidFill>
            </a:rPr>
            <a:t>Escasez de Habilidades</a:t>
          </a:r>
          <a:endParaRPr lang="es-CO" sz="1600" b="0">
            <a:solidFill>
              <a:srgbClr val="000045"/>
            </a:solidFill>
            <a:latin typeface="Futura Std Condensed ExtBd" panose="020B0806020204030204" pitchFamily="34" charset="0"/>
          </a:endParaRPr>
        </a:p>
      </dgm:t>
    </dgm:pt>
    <dgm:pt modelId="{CFFD9201-8861-4A65-95BD-3303CB4974C6}" type="parTrans" cxnId="{E9AC416E-84F9-4C76-AAB9-79B07E663137}">
      <dgm:prSet/>
      <dgm:spPr/>
      <dgm:t>
        <a:bodyPr/>
        <a:lstStyle/>
        <a:p>
          <a:endParaRPr lang="es-CO" sz="2400"/>
        </a:p>
      </dgm:t>
    </dgm:pt>
    <dgm:pt modelId="{3755A61B-30ED-4F6C-9E80-1B7DD5E11D64}" type="sibTrans" cxnId="{E9AC416E-84F9-4C76-AAB9-79B07E663137}">
      <dgm:prSet/>
      <dgm:spPr/>
      <dgm:t>
        <a:bodyPr/>
        <a:lstStyle/>
        <a:p>
          <a:endParaRPr lang="es-CO" sz="2400"/>
        </a:p>
      </dgm:t>
    </dgm:pt>
    <dgm:pt modelId="{FAE32A82-26E6-4F24-AF88-627CE3670F7F}">
      <dgm:prSet phldrT="[Texto]" custT="1"/>
      <dgm:spPr/>
      <dgm:t>
        <a:bodyPr/>
        <a:lstStyle/>
        <a:p>
          <a:r>
            <a:rPr lang="es-ES" sz="1600" b="1">
              <a:solidFill>
                <a:srgbClr val="000045"/>
              </a:solidFill>
            </a:rPr>
            <a:t>Desafíos de Integración con Sistemas Heredados</a:t>
          </a:r>
          <a:endParaRPr lang="es-CO" sz="1600" b="0">
            <a:solidFill>
              <a:srgbClr val="000045"/>
            </a:solidFill>
            <a:latin typeface="Futura Std Condensed ExtBd" panose="020B0806020204030204" pitchFamily="34" charset="0"/>
          </a:endParaRPr>
        </a:p>
      </dgm:t>
    </dgm:pt>
    <dgm:pt modelId="{8CD5225C-FABC-481C-BA21-6734DEA84095}" type="parTrans" cxnId="{ACAE0B9F-8BC3-4843-A919-4BEC879B6BFA}">
      <dgm:prSet/>
      <dgm:spPr/>
      <dgm:t>
        <a:bodyPr/>
        <a:lstStyle/>
        <a:p>
          <a:endParaRPr lang="es-CO" sz="2400"/>
        </a:p>
      </dgm:t>
    </dgm:pt>
    <dgm:pt modelId="{D22F2BB1-8293-4527-AB28-21EEDE2F703A}" type="sibTrans" cxnId="{ACAE0B9F-8BC3-4843-A919-4BEC879B6BFA}">
      <dgm:prSet/>
      <dgm:spPr/>
      <dgm:t>
        <a:bodyPr/>
        <a:lstStyle/>
        <a:p>
          <a:endParaRPr lang="es-CO" sz="2400"/>
        </a:p>
      </dgm:t>
    </dgm:pt>
    <dgm:pt modelId="{E5519B3E-EE81-45F0-BED8-A101BF8909D3}">
      <dgm:prSet phldrT="[Texto]" custT="1"/>
      <dgm:spPr/>
      <dgm:t>
        <a:bodyPr/>
        <a:lstStyle/>
        <a:p>
          <a:r>
            <a:rPr lang="es-ES" sz="1600" b="1">
              <a:solidFill>
                <a:srgbClr val="000045"/>
              </a:solidFill>
            </a:rPr>
            <a:t>Consideraciones Éticas y Legales</a:t>
          </a:r>
          <a:endParaRPr lang="es-CO" sz="1600" b="0">
            <a:solidFill>
              <a:srgbClr val="000045"/>
            </a:solidFill>
            <a:latin typeface="Futura Std Condensed ExtBd" panose="020B0806020204030204" pitchFamily="34" charset="0"/>
          </a:endParaRPr>
        </a:p>
      </dgm:t>
    </dgm:pt>
    <dgm:pt modelId="{07F7C72E-8DD3-45E0-85D6-E04A1534655A}" type="parTrans" cxnId="{331672A8-4BDA-4B6A-82DF-5EC231947CDD}">
      <dgm:prSet/>
      <dgm:spPr/>
      <dgm:t>
        <a:bodyPr/>
        <a:lstStyle/>
        <a:p>
          <a:endParaRPr lang="es-CO" sz="2400"/>
        </a:p>
      </dgm:t>
    </dgm:pt>
    <dgm:pt modelId="{346CA00F-4FA5-4851-8975-1A23CF97F612}" type="sibTrans" cxnId="{331672A8-4BDA-4B6A-82DF-5EC231947CDD}">
      <dgm:prSet/>
      <dgm:spPr/>
      <dgm:t>
        <a:bodyPr/>
        <a:lstStyle/>
        <a:p>
          <a:endParaRPr lang="es-CO" sz="2400"/>
        </a:p>
      </dgm:t>
    </dgm:pt>
    <dgm:pt modelId="{8E3C7D83-AD11-4CC3-94E8-FE6D05B1CFF3}">
      <dgm:prSet phldrT="[Texto]" custT="1"/>
      <dgm:spPr/>
      <dgm:t>
        <a:bodyPr/>
        <a:lstStyle/>
        <a:p>
          <a:r>
            <a:rPr lang="es-ES" sz="1600" b="1">
              <a:solidFill>
                <a:srgbClr val="000045"/>
              </a:solidFill>
            </a:rPr>
            <a:t>Costos</a:t>
          </a:r>
          <a:endParaRPr lang="es-CO" sz="1600" b="0">
            <a:solidFill>
              <a:srgbClr val="000045"/>
            </a:solidFill>
            <a:latin typeface="Futura Std Condensed ExtBd" panose="020B0806020204030204" pitchFamily="34" charset="0"/>
          </a:endParaRPr>
        </a:p>
      </dgm:t>
    </dgm:pt>
    <dgm:pt modelId="{0C2BD5A2-4768-44F8-8F01-B4C709AFFCA3}" type="parTrans" cxnId="{461FCE89-F117-4A1F-98CB-BAA9DA05AB71}">
      <dgm:prSet/>
      <dgm:spPr/>
      <dgm:t>
        <a:bodyPr/>
        <a:lstStyle/>
        <a:p>
          <a:endParaRPr lang="es-CO" sz="2400"/>
        </a:p>
      </dgm:t>
    </dgm:pt>
    <dgm:pt modelId="{8FE620B1-C219-4774-AB81-14A2E2D84B27}" type="sibTrans" cxnId="{461FCE89-F117-4A1F-98CB-BAA9DA05AB71}">
      <dgm:prSet/>
      <dgm:spPr/>
      <dgm:t>
        <a:bodyPr/>
        <a:lstStyle/>
        <a:p>
          <a:endParaRPr lang="es-CO" sz="2400"/>
        </a:p>
      </dgm:t>
    </dgm:pt>
    <dgm:pt modelId="{0EE80B66-C8B5-4870-BD5E-6DB3BF94931D}">
      <dgm:prSet custT="1"/>
      <dgm:spPr/>
      <dgm:t>
        <a:bodyPr/>
        <a:lstStyle/>
        <a:p>
          <a:r>
            <a:rPr lang="es-ES" sz="1600" b="1">
              <a:solidFill>
                <a:srgbClr val="000045"/>
              </a:solidFill>
            </a:rPr>
            <a:t>Dificultad para Escalar Iniciativas de IA</a:t>
          </a:r>
          <a:endParaRPr lang="es-ES" sz="1600">
            <a:solidFill>
              <a:srgbClr val="000045"/>
            </a:solidFill>
          </a:endParaRPr>
        </a:p>
      </dgm:t>
    </dgm:pt>
    <dgm:pt modelId="{3BEEC3F8-9E47-4E27-9C40-DBEF4500DDA5}" type="parTrans" cxnId="{321FC3F5-A21A-4273-BC5E-EDDDFDF4BE00}">
      <dgm:prSet/>
      <dgm:spPr/>
      <dgm:t>
        <a:bodyPr/>
        <a:lstStyle/>
        <a:p>
          <a:endParaRPr lang="es-CO" sz="2400"/>
        </a:p>
      </dgm:t>
    </dgm:pt>
    <dgm:pt modelId="{3DD36A93-4617-4BA1-A793-3D256A900A1B}" type="sibTrans" cxnId="{321FC3F5-A21A-4273-BC5E-EDDDFDF4BE00}">
      <dgm:prSet/>
      <dgm:spPr/>
      <dgm:t>
        <a:bodyPr/>
        <a:lstStyle/>
        <a:p>
          <a:endParaRPr lang="es-CO" sz="2400"/>
        </a:p>
      </dgm:t>
    </dgm:pt>
    <dgm:pt modelId="{C1FD6103-CBB5-40D5-9137-0B04BB5DEC36}">
      <dgm:prSet custT="1"/>
      <dgm:spPr/>
      <dgm:t>
        <a:bodyPr/>
        <a:lstStyle/>
        <a:p>
          <a:r>
            <a:rPr lang="es-ES" sz="1600" b="1">
              <a:solidFill>
                <a:srgbClr val="000045"/>
              </a:solidFill>
            </a:rPr>
            <a:t>Falta de Cultura de Innovación</a:t>
          </a:r>
          <a:endParaRPr lang="es-ES" sz="1600">
            <a:solidFill>
              <a:srgbClr val="000045"/>
            </a:solidFill>
          </a:endParaRPr>
        </a:p>
      </dgm:t>
    </dgm:pt>
    <dgm:pt modelId="{EE998012-03DB-43A4-A082-15481FA38665}" type="parTrans" cxnId="{2862DDF4-F9AE-492A-A7B9-39D65F0D943C}">
      <dgm:prSet/>
      <dgm:spPr/>
      <dgm:t>
        <a:bodyPr/>
        <a:lstStyle/>
        <a:p>
          <a:endParaRPr lang="es-CO" sz="2400"/>
        </a:p>
      </dgm:t>
    </dgm:pt>
    <dgm:pt modelId="{3E018A5D-A7A9-49DB-9B04-C8486DAC4CE0}" type="sibTrans" cxnId="{2862DDF4-F9AE-492A-A7B9-39D65F0D943C}">
      <dgm:prSet/>
      <dgm:spPr/>
      <dgm:t>
        <a:bodyPr/>
        <a:lstStyle/>
        <a:p>
          <a:endParaRPr lang="es-CO" sz="2400"/>
        </a:p>
      </dgm:t>
    </dgm:pt>
    <dgm:pt modelId="{AC842161-6BB5-4963-9755-699CBB5775C9}" type="pres">
      <dgm:prSet presAssocID="{1539D0AB-9BC8-4E7E-B94C-61B696E103E3}" presName="diagram" presStyleCnt="0">
        <dgm:presLayoutVars>
          <dgm:dir/>
          <dgm:resizeHandles val="exact"/>
        </dgm:presLayoutVars>
      </dgm:prSet>
      <dgm:spPr/>
    </dgm:pt>
    <dgm:pt modelId="{B6F4ACED-AA68-463E-B3AF-35B838E5E878}" type="pres">
      <dgm:prSet presAssocID="{FA383CC6-6322-47F8-97D5-3A73FFE7FC12}" presName="node" presStyleLbl="node1" presStyleIdx="0" presStyleCnt="11">
        <dgm:presLayoutVars>
          <dgm:bulletEnabled val="1"/>
        </dgm:presLayoutVars>
      </dgm:prSet>
      <dgm:spPr/>
    </dgm:pt>
    <dgm:pt modelId="{63E1BABD-E24A-429A-8660-FE5C956021DB}" type="pres">
      <dgm:prSet presAssocID="{3DB98F4B-D7EB-42EF-B5AD-311D70127C43}" presName="sibTrans" presStyleCnt="0"/>
      <dgm:spPr/>
    </dgm:pt>
    <dgm:pt modelId="{20B37E85-FC30-4E37-94AE-87BD305CFC94}" type="pres">
      <dgm:prSet presAssocID="{965D98FD-9BC3-456A-8B39-0763F6DE7831}" presName="node" presStyleLbl="node1" presStyleIdx="1" presStyleCnt="11">
        <dgm:presLayoutVars>
          <dgm:bulletEnabled val="1"/>
        </dgm:presLayoutVars>
      </dgm:prSet>
      <dgm:spPr/>
    </dgm:pt>
    <dgm:pt modelId="{D4DDF5CE-7567-44E4-8A36-546677C08520}" type="pres">
      <dgm:prSet presAssocID="{DD2DBDA9-41AB-4082-A0DD-B2350932619C}" presName="sibTrans" presStyleCnt="0"/>
      <dgm:spPr/>
    </dgm:pt>
    <dgm:pt modelId="{5044721A-E11E-416B-A4B4-F6AA43C073A2}" type="pres">
      <dgm:prSet presAssocID="{F3B00233-B49F-4E23-A320-4F8A04F40DB7}" presName="node" presStyleLbl="node1" presStyleIdx="2" presStyleCnt="11">
        <dgm:presLayoutVars>
          <dgm:bulletEnabled val="1"/>
        </dgm:presLayoutVars>
      </dgm:prSet>
      <dgm:spPr/>
    </dgm:pt>
    <dgm:pt modelId="{9C6B74E5-4F54-4B7E-A0A2-8C6B571AE847}" type="pres">
      <dgm:prSet presAssocID="{32CD5392-1C12-438F-BDC8-3FC77D4BB5CF}" presName="sibTrans" presStyleCnt="0"/>
      <dgm:spPr/>
    </dgm:pt>
    <dgm:pt modelId="{EA1AB249-E25F-43C9-9460-B98D7603A659}" type="pres">
      <dgm:prSet presAssocID="{1BD906DE-4082-415C-B8F2-C821D00795DF}" presName="node" presStyleLbl="node1" presStyleIdx="3" presStyleCnt="11">
        <dgm:presLayoutVars>
          <dgm:bulletEnabled val="1"/>
        </dgm:presLayoutVars>
      </dgm:prSet>
      <dgm:spPr/>
    </dgm:pt>
    <dgm:pt modelId="{8327CE91-7D48-40BE-8830-E8B27D8193C2}" type="pres">
      <dgm:prSet presAssocID="{27C03B3B-C36A-43E5-9BA9-A2AA44FA9AE9}" presName="sibTrans" presStyleCnt="0"/>
      <dgm:spPr/>
    </dgm:pt>
    <dgm:pt modelId="{3BA063CB-5B94-4027-BD32-08810695A866}" type="pres">
      <dgm:prSet presAssocID="{06D81F3C-A067-4B46-B7C8-3AFC6EFE870F}" presName="node" presStyleLbl="node1" presStyleIdx="4" presStyleCnt="11">
        <dgm:presLayoutVars>
          <dgm:bulletEnabled val="1"/>
        </dgm:presLayoutVars>
      </dgm:prSet>
      <dgm:spPr/>
    </dgm:pt>
    <dgm:pt modelId="{89ECA21B-DD34-4D08-BA50-66ADC71A1B6B}" type="pres">
      <dgm:prSet presAssocID="{3755A61B-30ED-4F6C-9E80-1B7DD5E11D64}" presName="sibTrans" presStyleCnt="0"/>
      <dgm:spPr/>
    </dgm:pt>
    <dgm:pt modelId="{729331DD-5E56-4B87-A767-0054A3BFC54D}" type="pres">
      <dgm:prSet presAssocID="{FAE32A82-26E6-4F24-AF88-627CE3670F7F}" presName="node" presStyleLbl="node1" presStyleIdx="5" presStyleCnt="11">
        <dgm:presLayoutVars>
          <dgm:bulletEnabled val="1"/>
        </dgm:presLayoutVars>
      </dgm:prSet>
      <dgm:spPr/>
    </dgm:pt>
    <dgm:pt modelId="{C09A4F5B-BB32-405A-B1AA-BC27A392179F}" type="pres">
      <dgm:prSet presAssocID="{D22F2BB1-8293-4527-AB28-21EEDE2F703A}" presName="sibTrans" presStyleCnt="0"/>
      <dgm:spPr/>
    </dgm:pt>
    <dgm:pt modelId="{C40BD340-EB5E-48BA-8B6D-B14EA701F242}" type="pres">
      <dgm:prSet presAssocID="{E5519B3E-EE81-45F0-BED8-A101BF8909D3}" presName="node" presStyleLbl="node1" presStyleIdx="6" presStyleCnt="11">
        <dgm:presLayoutVars>
          <dgm:bulletEnabled val="1"/>
        </dgm:presLayoutVars>
      </dgm:prSet>
      <dgm:spPr/>
    </dgm:pt>
    <dgm:pt modelId="{7959D584-0E8E-4ADB-98A4-3487FF4CA9E0}" type="pres">
      <dgm:prSet presAssocID="{346CA00F-4FA5-4851-8975-1A23CF97F612}" presName="sibTrans" presStyleCnt="0"/>
      <dgm:spPr/>
    </dgm:pt>
    <dgm:pt modelId="{8E9EF4A5-D712-4C62-ACD0-BEE7977538FE}" type="pres">
      <dgm:prSet presAssocID="{8E3C7D83-AD11-4CC3-94E8-FE6D05B1CFF3}" presName="node" presStyleLbl="node1" presStyleIdx="7" presStyleCnt="11">
        <dgm:presLayoutVars>
          <dgm:bulletEnabled val="1"/>
        </dgm:presLayoutVars>
      </dgm:prSet>
      <dgm:spPr/>
    </dgm:pt>
    <dgm:pt modelId="{9DC21756-4A26-4B8B-A53B-89342BDF6979}" type="pres">
      <dgm:prSet presAssocID="{8FE620B1-C219-4774-AB81-14A2E2D84B27}" presName="sibTrans" presStyleCnt="0"/>
      <dgm:spPr/>
    </dgm:pt>
    <dgm:pt modelId="{6414B861-395E-4C82-9D1E-791182DD0822}" type="pres">
      <dgm:prSet presAssocID="{3F502E56-E133-4D3A-8D90-EA4AD677A5E0}" presName="node" presStyleLbl="node1" presStyleIdx="8" presStyleCnt="11">
        <dgm:presLayoutVars>
          <dgm:bulletEnabled val="1"/>
        </dgm:presLayoutVars>
      </dgm:prSet>
      <dgm:spPr/>
    </dgm:pt>
    <dgm:pt modelId="{21382C7F-E1E9-4C25-A5D6-C7BCA4699081}" type="pres">
      <dgm:prSet presAssocID="{E2EAACBB-3A09-4B18-AEF1-0172F91DB573}" presName="sibTrans" presStyleCnt="0"/>
      <dgm:spPr/>
    </dgm:pt>
    <dgm:pt modelId="{D91C8824-D72A-44BD-9329-E1E2049DFBE7}" type="pres">
      <dgm:prSet presAssocID="{0EE80B66-C8B5-4870-BD5E-6DB3BF94931D}" presName="node" presStyleLbl="node1" presStyleIdx="9" presStyleCnt="11">
        <dgm:presLayoutVars>
          <dgm:bulletEnabled val="1"/>
        </dgm:presLayoutVars>
      </dgm:prSet>
      <dgm:spPr/>
    </dgm:pt>
    <dgm:pt modelId="{E7653835-9D8A-4EDE-8014-1D0ECAE57E40}" type="pres">
      <dgm:prSet presAssocID="{3DD36A93-4617-4BA1-A793-3D256A900A1B}" presName="sibTrans" presStyleCnt="0"/>
      <dgm:spPr/>
    </dgm:pt>
    <dgm:pt modelId="{3DE18203-E918-4BD9-BC42-83805E1FC405}" type="pres">
      <dgm:prSet presAssocID="{C1FD6103-CBB5-40D5-9137-0B04BB5DEC36}" presName="node" presStyleLbl="node1" presStyleIdx="10" presStyleCnt="11">
        <dgm:presLayoutVars>
          <dgm:bulletEnabled val="1"/>
        </dgm:presLayoutVars>
      </dgm:prSet>
      <dgm:spPr/>
    </dgm:pt>
  </dgm:ptLst>
  <dgm:cxnLst>
    <dgm:cxn modelId="{79768717-27C5-4B91-A3C3-3271E0A3DA2C}" type="presOf" srcId="{E5519B3E-EE81-45F0-BED8-A101BF8909D3}" destId="{C40BD340-EB5E-48BA-8B6D-B14EA701F242}" srcOrd="0" destOrd="0" presId="urn:microsoft.com/office/officeart/2005/8/layout/default"/>
    <dgm:cxn modelId="{A0DA8C29-86CF-41B6-BB33-44B17B59BD09}" srcId="{1539D0AB-9BC8-4E7E-B94C-61B696E103E3}" destId="{1BD906DE-4082-415C-B8F2-C821D00795DF}" srcOrd="3" destOrd="0" parTransId="{C7207132-832F-4384-B4A8-6A6086F9C3B5}" sibTransId="{27C03B3B-C36A-43E5-9BA9-A2AA44FA9AE9}"/>
    <dgm:cxn modelId="{038C5830-3FD1-4DAB-BD55-59AE1AA56D61}" type="presOf" srcId="{0EE80B66-C8B5-4870-BD5E-6DB3BF94931D}" destId="{D91C8824-D72A-44BD-9329-E1E2049DFBE7}" srcOrd="0" destOrd="0" presId="urn:microsoft.com/office/officeart/2005/8/layout/default"/>
    <dgm:cxn modelId="{F0E14A36-2140-4FEF-A0A5-2DFCD50A167D}" type="presOf" srcId="{C1FD6103-CBB5-40D5-9137-0B04BB5DEC36}" destId="{3DE18203-E918-4BD9-BC42-83805E1FC405}" srcOrd="0" destOrd="0" presId="urn:microsoft.com/office/officeart/2005/8/layout/default"/>
    <dgm:cxn modelId="{95A1EC3A-264A-4CA3-B15F-05386881F507}" type="presOf" srcId="{1539D0AB-9BC8-4E7E-B94C-61B696E103E3}" destId="{AC842161-6BB5-4963-9755-699CBB5775C9}" srcOrd="0" destOrd="0" presId="urn:microsoft.com/office/officeart/2005/8/layout/default"/>
    <dgm:cxn modelId="{E9AC416E-84F9-4C76-AAB9-79B07E663137}" srcId="{1539D0AB-9BC8-4E7E-B94C-61B696E103E3}" destId="{06D81F3C-A067-4B46-B7C8-3AFC6EFE870F}" srcOrd="4" destOrd="0" parTransId="{CFFD9201-8861-4A65-95BD-3303CB4974C6}" sibTransId="{3755A61B-30ED-4F6C-9E80-1B7DD5E11D64}"/>
    <dgm:cxn modelId="{AE4BF853-C228-4023-A070-1077AAE79587}" srcId="{1539D0AB-9BC8-4E7E-B94C-61B696E103E3}" destId="{F3B00233-B49F-4E23-A320-4F8A04F40DB7}" srcOrd="2" destOrd="0" parTransId="{AA4755CB-2520-4D5A-8A81-B015168113E3}" sibTransId="{32CD5392-1C12-438F-BDC8-3FC77D4BB5CF}"/>
    <dgm:cxn modelId="{84A00554-D02D-4F24-B500-F14A2CFB4C35}" type="presOf" srcId="{06D81F3C-A067-4B46-B7C8-3AFC6EFE870F}" destId="{3BA063CB-5B94-4027-BD32-08810695A866}" srcOrd="0" destOrd="0" presId="urn:microsoft.com/office/officeart/2005/8/layout/default"/>
    <dgm:cxn modelId="{58685A56-9C47-4A4A-A8A4-C66F4DA679B9}" srcId="{1539D0AB-9BC8-4E7E-B94C-61B696E103E3}" destId="{965D98FD-9BC3-456A-8B39-0763F6DE7831}" srcOrd="1" destOrd="0" parTransId="{30D04E98-7FAA-454E-813D-DE18462DE6A9}" sibTransId="{DD2DBDA9-41AB-4082-A0DD-B2350932619C}"/>
    <dgm:cxn modelId="{51F91477-8F02-4D85-ABEC-B2CFCD44B61A}" srcId="{1539D0AB-9BC8-4E7E-B94C-61B696E103E3}" destId="{3F502E56-E133-4D3A-8D90-EA4AD677A5E0}" srcOrd="8" destOrd="0" parTransId="{6589304D-1335-481D-9877-488879F6BF84}" sibTransId="{E2EAACBB-3A09-4B18-AEF1-0172F91DB573}"/>
    <dgm:cxn modelId="{4C1DFA5A-9A20-4427-A374-6BAFBBE2A397}" type="presOf" srcId="{FA383CC6-6322-47F8-97D5-3A73FFE7FC12}" destId="{B6F4ACED-AA68-463E-B3AF-35B838E5E878}" srcOrd="0" destOrd="0" presId="urn:microsoft.com/office/officeart/2005/8/layout/default"/>
    <dgm:cxn modelId="{E617847F-73D0-4438-8D9D-9AA1D84E1142}" type="presOf" srcId="{FAE32A82-26E6-4F24-AF88-627CE3670F7F}" destId="{729331DD-5E56-4B87-A767-0054A3BFC54D}" srcOrd="0" destOrd="0" presId="urn:microsoft.com/office/officeart/2005/8/layout/default"/>
    <dgm:cxn modelId="{BE515889-635F-428F-B3AB-A3D4C8EFAEBD}" type="presOf" srcId="{965D98FD-9BC3-456A-8B39-0763F6DE7831}" destId="{20B37E85-FC30-4E37-94AE-87BD305CFC94}" srcOrd="0" destOrd="0" presId="urn:microsoft.com/office/officeart/2005/8/layout/default"/>
    <dgm:cxn modelId="{461FCE89-F117-4A1F-98CB-BAA9DA05AB71}" srcId="{1539D0AB-9BC8-4E7E-B94C-61B696E103E3}" destId="{8E3C7D83-AD11-4CC3-94E8-FE6D05B1CFF3}" srcOrd="7" destOrd="0" parTransId="{0C2BD5A2-4768-44F8-8F01-B4C709AFFCA3}" sibTransId="{8FE620B1-C219-4774-AB81-14A2E2D84B27}"/>
    <dgm:cxn modelId="{ACAE0B9F-8BC3-4843-A919-4BEC879B6BFA}" srcId="{1539D0AB-9BC8-4E7E-B94C-61B696E103E3}" destId="{FAE32A82-26E6-4F24-AF88-627CE3670F7F}" srcOrd="5" destOrd="0" parTransId="{8CD5225C-FABC-481C-BA21-6734DEA84095}" sibTransId="{D22F2BB1-8293-4527-AB28-21EEDE2F703A}"/>
    <dgm:cxn modelId="{3C375E9F-5E27-4D1F-BC72-25DA0C501BF2}" type="presOf" srcId="{1BD906DE-4082-415C-B8F2-C821D00795DF}" destId="{EA1AB249-E25F-43C9-9460-B98D7603A659}" srcOrd="0" destOrd="0" presId="urn:microsoft.com/office/officeart/2005/8/layout/default"/>
    <dgm:cxn modelId="{331672A8-4BDA-4B6A-82DF-5EC231947CDD}" srcId="{1539D0AB-9BC8-4E7E-B94C-61B696E103E3}" destId="{E5519B3E-EE81-45F0-BED8-A101BF8909D3}" srcOrd="6" destOrd="0" parTransId="{07F7C72E-8DD3-45E0-85D6-E04A1534655A}" sibTransId="{346CA00F-4FA5-4851-8975-1A23CF97F612}"/>
    <dgm:cxn modelId="{E79EA5A8-7D21-4172-813D-843605E202DB}" srcId="{1539D0AB-9BC8-4E7E-B94C-61B696E103E3}" destId="{FA383CC6-6322-47F8-97D5-3A73FFE7FC12}" srcOrd="0" destOrd="0" parTransId="{F74CCC39-3370-4BB4-B516-7B1BC189B588}" sibTransId="{3DB98F4B-D7EB-42EF-B5AD-311D70127C43}"/>
    <dgm:cxn modelId="{E34821AA-AB4D-4BD5-BF73-757065B206E3}" type="presOf" srcId="{8E3C7D83-AD11-4CC3-94E8-FE6D05B1CFF3}" destId="{8E9EF4A5-D712-4C62-ACD0-BEE7977538FE}" srcOrd="0" destOrd="0" presId="urn:microsoft.com/office/officeart/2005/8/layout/default"/>
    <dgm:cxn modelId="{B8ECA0D0-B642-4649-87C8-213CC2CAA476}" type="presOf" srcId="{3F502E56-E133-4D3A-8D90-EA4AD677A5E0}" destId="{6414B861-395E-4C82-9D1E-791182DD0822}" srcOrd="0" destOrd="0" presId="urn:microsoft.com/office/officeart/2005/8/layout/default"/>
    <dgm:cxn modelId="{2862DDF4-F9AE-492A-A7B9-39D65F0D943C}" srcId="{1539D0AB-9BC8-4E7E-B94C-61B696E103E3}" destId="{C1FD6103-CBB5-40D5-9137-0B04BB5DEC36}" srcOrd="10" destOrd="0" parTransId="{EE998012-03DB-43A4-A082-15481FA38665}" sibTransId="{3E018A5D-A7A9-49DB-9B04-C8486DAC4CE0}"/>
    <dgm:cxn modelId="{321FC3F5-A21A-4273-BC5E-EDDDFDF4BE00}" srcId="{1539D0AB-9BC8-4E7E-B94C-61B696E103E3}" destId="{0EE80B66-C8B5-4870-BD5E-6DB3BF94931D}" srcOrd="9" destOrd="0" parTransId="{3BEEC3F8-9E47-4E27-9C40-DBEF4500DDA5}" sibTransId="{3DD36A93-4617-4BA1-A793-3D256A900A1B}"/>
    <dgm:cxn modelId="{A54EB3F8-B447-446D-926A-92BBC39457E2}" type="presOf" srcId="{F3B00233-B49F-4E23-A320-4F8A04F40DB7}" destId="{5044721A-E11E-416B-A4B4-F6AA43C073A2}" srcOrd="0" destOrd="0" presId="urn:microsoft.com/office/officeart/2005/8/layout/default"/>
    <dgm:cxn modelId="{98683AA0-8853-43A5-9270-B4818757E0C7}" type="presParOf" srcId="{AC842161-6BB5-4963-9755-699CBB5775C9}" destId="{B6F4ACED-AA68-463E-B3AF-35B838E5E878}" srcOrd="0" destOrd="0" presId="urn:microsoft.com/office/officeart/2005/8/layout/default"/>
    <dgm:cxn modelId="{B412AFD2-2D9E-490A-B998-DB7431377FA5}" type="presParOf" srcId="{AC842161-6BB5-4963-9755-699CBB5775C9}" destId="{63E1BABD-E24A-429A-8660-FE5C956021DB}" srcOrd="1" destOrd="0" presId="urn:microsoft.com/office/officeart/2005/8/layout/default"/>
    <dgm:cxn modelId="{5CD8B371-FAF8-4ADD-B182-9C5C23C7038A}" type="presParOf" srcId="{AC842161-6BB5-4963-9755-699CBB5775C9}" destId="{20B37E85-FC30-4E37-94AE-87BD305CFC94}" srcOrd="2" destOrd="0" presId="urn:microsoft.com/office/officeart/2005/8/layout/default"/>
    <dgm:cxn modelId="{CD7E62E6-63FB-493C-9423-13CADC4117B9}" type="presParOf" srcId="{AC842161-6BB5-4963-9755-699CBB5775C9}" destId="{D4DDF5CE-7567-44E4-8A36-546677C08520}" srcOrd="3" destOrd="0" presId="urn:microsoft.com/office/officeart/2005/8/layout/default"/>
    <dgm:cxn modelId="{C76DAC9E-FD33-4970-B7BF-A461D38FF870}" type="presParOf" srcId="{AC842161-6BB5-4963-9755-699CBB5775C9}" destId="{5044721A-E11E-416B-A4B4-F6AA43C073A2}" srcOrd="4" destOrd="0" presId="urn:microsoft.com/office/officeart/2005/8/layout/default"/>
    <dgm:cxn modelId="{FA59B834-F5B8-484F-A2BF-6BCDA16E40F0}" type="presParOf" srcId="{AC842161-6BB5-4963-9755-699CBB5775C9}" destId="{9C6B74E5-4F54-4B7E-A0A2-8C6B571AE847}" srcOrd="5" destOrd="0" presId="urn:microsoft.com/office/officeart/2005/8/layout/default"/>
    <dgm:cxn modelId="{04C8E9A7-9588-4275-8632-06CB6F2FAF3B}" type="presParOf" srcId="{AC842161-6BB5-4963-9755-699CBB5775C9}" destId="{EA1AB249-E25F-43C9-9460-B98D7603A659}" srcOrd="6" destOrd="0" presId="urn:microsoft.com/office/officeart/2005/8/layout/default"/>
    <dgm:cxn modelId="{A18FC7CE-355A-4742-A9B5-7808C93DA2F2}" type="presParOf" srcId="{AC842161-6BB5-4963-9755-699CBB5775C9}" destId="{8327CE91-7D48-40BE-8830-E8B27D8193C2}" srcOrd="7" destOrd="0" presId="urn:microsoft.com/office/officeart/2005/8/layout/default"/>
    <dgm:cxn modelId="{4C72F602-F850-48DE-894A-9B2F9BC2CD6F}" type="presParOf" srcId="{AC842161-6BB5-4963-9755-699CBB5775C9}" destId="{3BA063CB-5B94-4027-BD32-08810695A866}" srcOrd="8" destOrd="0" presId="urn:microsoft.com/office/officeart/2005/8/layout/default"/>
    <dgm:cxn modelId="{078B4044-DAC8-4C24-A061-F85E58620720}" type="presParOf" srcId="{AC842161-6BB5-4963-9755-699CBB5775C9}" destId="{89ECA21B-DD34-4D08-BA50-66ADC71A1B6B}" srcOrd="9" destOrd="0" presId="urn:microsoft.com/office/officeart/2005/8/layout/default"/>
    <dgm:cxn modelId="{02B1F804-545C-449E-BE05-543ED636BEBC}" type="presParOf" srcId="{AC842161-6BB5-4963-9755-699CBB5775C9}" destId="{729331DD-5E56-4B87-A767-0054A3BFC54D}" srcOrd="10" destOrd="0" presId="urn:microsoft.com/office/officeart/2005/8/layout/default"/>
    <dgm:cxn modelId="{3EA7A7A8-0AB7-444F-B8A2-7E83440812C5}" type="presParOf" srcId="{AC842161-6BB5-4963-9755-699CBB5775C9}" destId="{C09A4F5B-BB32-405A-B1AA-BC27A392179F}" srcOrd="11" destOrd="0" presId="urn:microsoft.com/office/officeart/2005/8/layout/default"/>
    <dgm:cxn modelId="{C35BBC5B-730F-45DB-9AE4-C7F7EC53891F}" type="presParOf" srcId="{AC842161-6BB5-4963-9755-699CBB5775C9}" destId="{C40BD340-EB5E-48BA-8B6D-B14EA701F242}" srcOrd="12" destOrd="0" presId="urn:microsoft.com/office/officeart/2005/8/layout/default"/>
    <dgm:cxn modelId="{B7ECAAC1-01DB-475E-9F19-33E1D572B571}" type="presParOf" srcId="{AC842161-6BB5-4963-9755-699CBB5775C9}" destId="{7959D584-0E8E-4ADB-98A4-3487FF4CA9E0}" srcOrd="13" destOrd="0" presId="urn:microsoft.com/office/officeart/2005/8/layout/default"/>
    <dgm:cxn modelId="{B4A81EB7-E9BB-4D22-8480-4888A15F1914}" type="presParOf" srcId="{AC842161-6BB5-4963-9755-699CBB5775C9}" destId="{8E9EF4A5-D712-4C62-ACD0-BEE7977538FE}" srcOrd="14" destOrd="0" presId="urn:microsoft.com/office/officeart/2005/8/layout/default"/>
    <dgm:cxn modelId="{A4F58F47-1114-44AA-9571-0115F2CBCC05}" type="presParOf" srcId="{AC842161-6BB5-4963-9755-699CBB5775C9}" destId="{9DC21756-4A26-4B8B-A53B-89342BDF6979}" srcOrd="15" destOrd="0" presId="urn:microsoft.com/office/officeart/2005/8/layout/default"/>
    <dgm:cxn modelId="{55AC2478-29B2-4792-A9F3-0D7A2C0E37AC}" type="presParOf" srcId="{AC842161-6BB5-4963-9755-699CBB5775C9}" destId="{6414B861-395E-4C82-9D1E-791182DD0822}" srcOrd="16" destOrd="0" presId="urn:microsoft.com/office/officeart/2005/8/layout/default"/>
    <dgm:cxn modelId="{35775055-E3BE-4C8A-B853-9917B94549A8}" type="presParOf" srcId="{AC842161-6BB5-4963-9755-699CBB5775C9}" destId="{21382C7F-E1E9-4C25-A5D6-C7BCA4699081}" srcOrd="17" destOrd="0" presId="urn:microsoft.com/office/officeart/2005/8/layout/default"/>
    <dgm:cxn modelId="{8031EE67-5AB0-43F9-BA43-D2F3DA482033}" type="presParOf" srcId="{AC842161-6BB5-4963-9755-699CBB5775C9}" destId="{D91C8824-D72A-44BD-9329-E1E2049DFBE7}" srcOrd="18" destOrd="0" presId="urn:microsoft.com/office/officeart/2005/8/layout/default"/>
    <dgm:cxn modelId="{A7B971B8-18FE-4306-8F6D-5E9ECBC272D8}" type="presParOf" srcId="{AC842161-6BB5-4963-9755-699CBB5775C9}" destId="{E7653835-9D8A-4EDE-8014-1D0ECAE57E40}" srcOrd="19" destOrd="0" presId="urn:microsoft.com/office/officeart/2005/8/layout/default"/>
    <dgm:cxn modelId="{7B8BD886-04FA-4D0D-950E-B3FDAE069AD4}" type="presParOf" srcId="{AC842161-6BB5-4963-9755-699CBB5775C9}" destId="{3DE18203-E918-4BD9-BC42-83805E1FC405}" srcOrd="2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539D0AB-9BC8-4E7E-B94C-61B696E103E3}" type="doc">
      <dgm:prSet loTypeId="urn:microsoft.com/office/officeart/2009/3/layout/PieProcess" loCatId="list" qsTypeId="urn:microsoft.com/office/officeart/2005/8/quickstyle/simple1" qsCatId="simple" csTypeId="urn:microsoft.com/office/officeart/2005/8/colors/accent4_3" csCatId="accent4" phldr="1"/>
      <dgm:spPr/>
      <dgm:t>
        <a:bodyPr/>
        <a:lstStyle/>
        <a:p>
          <a:endParaRPr lang="es-CO"/>
        </a:p>
      </dgm:t>
    </dgm:pt>
    <dgm:pt modelId="{FA383CC6-6322-47F8-97D5-3A73FFE7FC12}">
      <dgm:prSet phldrT="[Texto]" custT="1"/>
      <dgm:spPr/>
      <dgm:t>
        <a:bodyPr/>
        <a:lstStyle/>
        <a:p>
          <a:r>
            <a:rPr lang="es-CO" sz="1800"/>
            <a:t>Sesgo algorítmico</a:t>
          </a:r>
          <a:endParaRPr lang="es-CO" sz="1800" b="0">
            <a:latin typeface="Futura Std Condensed ExtBd" panose="020B0806020204030204" pitchFamily="34" charset="0"/>
          </a:endParaRPr>
        </a:p>
      </dgm:t>
    </dgm:pt>
    <dgm:pt modelId="{F74CCC39-3370-4BB4-B516-7B1BC189B588}" type="parTrans" cxnId="{E79EA5A8-7D21-4172-813D-843605E202DB}">
      <dgm:prSet/>
      <dgm:spPr/>
      <dgm:t>
        <a:bodyPr/>
        <a:lstStyle/>
        <a:p>
          <a:endParaRPr lang="es-CO" sz="3200"/>
        </a:p>
      </dgm:t>
    </dgm:pt>
    <dgm:pt modelId="{3DB98F4B-D7EB-42EF-B5AD-311D70127C43}" type="sibTrans" cxnId="{E79EA5A8-7D21-4172-813D-843605E202DB}">
      <dgm:prSet/>
      <dgm:spPr/>
      <dgm:t>
        <a:bodyPr/>
        <a:lstStyle/>
        <a:p>
          <a:endParaRPr lang="es-CO" sz="3200"/>
        </a:p>
      </dgm:t>
    </dgm:pt>
    <dgm:pt modelId="{EE403690-8869-4B99-90AD-04D724A9912B}">
      <dgm:prSet phldrT="[Texto]" custT="1"/>
      <dgm:spPr/>
      <dgm:t>
        <a:bodyPr/>
        <a:lstStyle/>
        <a:p>
          <a:r>
            <a:rPr lang="es-CO" sz="1800"/>
            <a:t>IA y la toma de decisiones</a:t>
          </a:r>
          <a:endParaRPr lang="es-CO" sz="1800" b="0">
            <a:latin typeface="Futura Std Condensed ExtBd" panose="020B0806020204030204" pitchFamily="34" charset="0"/>
          </a:endParaRPr>
        </a:p>
      </dgm:t>
    </dgm:pt>
    <dgm:pt modelId="{41BE3EF3-44FF-450F-BEB1-6376FA216965}" type="parTrans" cxnId="{8D6E5BAC-E791-4C04-8F90-5879449C299C}">
      <dgm:prSet/>
      <dgm:spPr/>
      <dgm:t>
        <a:bodyPr/>
        <a:lstStyle/>
        <a:p>
          <a:endParaRPr lang="es-CO" sz="2000"/>
        </a:p>
      </dgm:t>
    </dgm:pt>
    <dgm:pt modelId="{54BC625D-1F32-49D2-BDD8-6F7FC649DD44}" type="sibTrans" cxnId="{8D6E5BAC-E791-4C04-8F90-5879449C299C}">
      <dgm:prSet/>
      <dgm:spPr/>
      <dgm:t>
        <a:bodyPr/>
        <a:lstStyle/>
        <a:p>
          <a:endParaRPr lang="es-CO" sz="2000"/>
        </a:p>
      </dgm:t>
    </dgm:pt>
    <dgm:pt modelId="{500E5534-10C1-4D6B-8486-7E6B950CA5DB}">
      <dgm:prSet phldrT="[Texto]" custT="1"/>
      <dgm:spPr/>
      <dgm:t>
        <a:bodyPr/>
        <a:lstStyle/>
        <a:p>
          <a:r>
            <a:rPr lang="es-CO" sz="1800"/>
            <a:t>Manipulación y desinformación</a:t>
          </a:r>
          <a:endParaRPr lang="es-CO" sz="1800" b="0">
            <a:latin typeface="Futura Std Condensed ExtBd" panose="020B0806020204030204" pitchFamily="34" charset="0"/>
          </a:endParaRPr>
        </a:p>
      </dgm:t>
    </dgm:pt>
    <dgm:pt modelId="{211687BD-3691-452D-8757-E9ED16FE55BB}" type="parTrans" cxnId="{63C79BF4-1FB8-4849-95E5-72956B4E0EA9}">
      <dgm:prSet/>
      <dgm:spPr/>
      <dgm:t>
        <a:bodyPr/>
        <a:lstStyle/>
        <a:p>
          <a:endParaRPr lang="es-CO" sz="2000"/>
        </a:p>
      </dgm:t>
    </dgm:pt>
    <dgm:pt modelId="{238193FC-5DAA-47A6-8386-DD0D567264EF}" type="sibTrans" cxnId="{63C79BF4-1FB8-4849-95E5-72956B4E0EA9}">
      <dgm:prSet/>
      <dgm:spPr/>
      <dgm:t>
        <a:bodyPr/>
        <a:lstStyle/>
        <a:p>
          <a:endParaRPr lang="es-CO" sz="2000"/>
        </a:p>
      </dgm:t>
    </dgm:pt>
    <dgm:pt modelId="{7FF28BD3-E5F0-40A7-8198-44C9144FB8D6}">
      <dgm:prSet phldrT="[Texto]" custT="1"/>
      <dgm:spPr/>
      <dgm:t>
        <a:bodyPr/>
        <a:lstStyle/>
        <a:p>
          <a:r>
            <a:rPr lang="es-CO" sz="1800"/>
            <a:t>Responsabilidad legal</a:t>
          </a:r>
          <a:endParaRPr lang="es-CO" sz="1800" b="0">
            <a:latin typeface="Futura Std Condensed ExtBd" panose="020B0806020204030204" pitchFamily="34" charset="0"/>
          </a:endParaRPr>
        </a:p>
      </dgm:t>
    </dgm:pt>
    <dgm:pt modelId="{F6067824-BC27-4496-B83C-7D5E5628F421}" type="parTrans" cxnId="{CE019E31-9A44-47D8-A2C8-389F36A5A0BF}">
      <dgm:prSet/>
      <dgm:spPr/>
      <dgm:t>
        <a:bodyPr/>
        <a:lstStyle/>
        <a:p>
          <a:endParaRPr lang="es-CO" sz="2000"/>
        </a:p>
      </dgm:t>
    </dgm:pt>
    <dgm:pt modelId="{F84B59A9-5974-4CB5-BCD0-FE8387F9F41C}" type="sibTrans" cxnId="{CE019E31-9A44-47D8-A2C8-389F36A5A0BF}">
      <dgm:prSet/>
      <dgm:spPr/>
      <dgm:t>
        <a:bodyPr/>
        <a:lstStyle/>
        <a:p>
          <a:endParaRPr lang="es-CO" sz="2000"/>
        </a:p>
      </dgm:t>
    </dgm:pt>
    <dgm:pt modelId="{C6D24DBC-B318-4D74-A847-9A85F92CF613}">
      <dgm:prSet phldrT="[Texto]" custT="1"/>
      <dgm:spPr/>
      <dgm:t>
        <a:bodyPr/>
        <a:lstStyle/>
        <a:p>
          <a:r>
            <a:rPr lang="es-CO" sz="1800"/>
            <a:t>IA y el empleo</a:t>
          </a:r>
          <a:endParaRPr lang="es-CO" sz="1800" b="0">
            <a:latin typeface="Futura Std Condensed ExtBd" panose="020B0806020204030204" pitchFamily="34" charset="0"/>
          </a:endParaRPr>
        </a:p>
      </dgm:t>
    </dgm:pt>
    <dgm:pt modelId="{8ABB68E5-1C07-4D37-813E-F1983335A0BB}" type="parTrans" cxnId="{8FA45B42-0451-44AD-8E07-327FBF38F58A}">
      <dgm:prSet/>
      <dgm:spPr/>
      <dgm:t>
        <a:bodyPr/>
        <a:lstStyle/>
        <a:p>
          <a:endParaRPr lang="es-CO" sz="2000"/>
        </a:p>
      </dgm:t>
    </dgm:pt>
    <dgm:pt modelId="{707EDD0F-2D31-4454-91AA-9BCA903D027B}" type="sibTrans" cxnId="{8FA45B42-0451-44AD-8E07-327FBF38F58A}">
      <dgm:prSet/>
      <dgm:spPr/>
      <dgm:t>
        <a:bodyPr/>
        <a:lstStyle/>
        <a:p>
          <a:endParaRPr lang="es-CO" sz="2000"/>
        </a:p>
      </dgm:t>
    </dgm:pt>
    <dgm:pt modelId="{34DF2171-CC22-4602-AC02-FA90D4811031}" type="pres">
      <dgm:prSet presAssocID="{1539D0AB-9BC8-4E7E-B94C-61B696E103E3}" presName="Name0" presStyleCnt="0">
        <dgm:presLayoutVars>
          <dgm:chMax val="7"/>
          <dgm:chPref val="7"/>
          <dgm:dir/>
          <dgm:animOne val="branch"/>
          <dgm:animLvl val="lvl"/>
        </dgm:presLayoutVars>
      </dgm:prSet>
      <dgm:spPr/>
    </dgm:pt>
    <dgm:pt modelId="{DBABC332-BD90-46F0-993C-54D6860AC489}" type="pres">
      <dgm:prSet presAssocID="{FA383CC6-6322-47F8-97D5-3A73FFE7FC12}" presName="ParentComposite" presStyleCnt="0"/>
      <dgm:spPr/>
    </dgm:pt>
    <dgm:pt modelId="{7E57704B-6A2D-4013-A3C0-34D0A1E9AC1E}" type="pres">
      <dgm:prSet presAssocID="{FA383CC6-6322-47F8-97D5-3A73FFE7FC12}" presName="Chord" presStyleLbl="bgShp" presStyleIdx="0" presStyleCnt="5"/>
      <dgm:spPr/>
    </dgm:pt>
    <dgm:pt modelId="{C38F5CB3-B79D-4923-87C5-BB6E02BA464B}" type="pres">
      <dgm:prSet presAssocID="{FA383CC6-6322-47F8-97D5-3A73FFE7FC12}" presName="Pie" presStyleLbl="alignNode1" presStyleIdx="0" presStyleCnt="5"/>
      <dgm:spPr/>
    </dgm:pt>
    <dgm:pt modelId="{F2F2C319-63A4-42F2-9E2D-71CF3ABF88D8}" type="pres">
      <dgm:prSet presAssocID="{FA383CC6-6322-47F8-97D5-3A73FFE7FC12}" presName="Parent" presStyleLbl="revTx" presStyleIdx="0" presStyleCnt="5">
        <dgm:presLayoutVars>
          <dgm:chMax val="1"/>
          <dgm:chPref val="1"/>
          <dgm:bulletEnabled val="1"/>
        </dgm:presLayoutVars>
      </dgm:prSet>
      <dgm:spPr/>
    </dgm:pt>
    <dgm:pt modelId="{352F1727-E112-4B83-A71D-1DCAE653B951}" type="pres">
      <dgm:prSet presAssocID="{C6D24DBC-B318-4D74-A847-9A85F92CF613}" presName="ParentComposite" presStyleCnt="0"/>
      <dgm:spPr/>
    </dgm:pt>
    <dgm:pt modelId="{B2D82FD2-78E4-4A41-9B8C-C033522C2F78}" type="pres">
      <dgm:prSet presAssocID="{C6D24DBC-B318-4D74-A847-9A85F92CF613}" presName="Chord" presStyleLbl="bgShp" presStyleIdx="1" presStyleCnt="5"/>
      <dgm:spPr/>
    </dgm:pt>
    <dgm:pt modelId="{22211596-F030-4DFE-877F-0E4BB692760B}" type="pres">
      <dgm:prSet presAssocID="{C6D24DBC-B318-4D74-A847-9A85F92CF613}" presName="Pie" presStyleLbl="alignNode1" presStyleIdx="1" presStyleCnt="5"/>
      <dgm:spPr/>
    </dgm:pt>
    <dgm:pt modelId="{942E8837-3E77-4149-8E84-499D7B4F60A1}" type="pres">
      <dgm:prSet presAssocID="{C6D24DBC-B318-4D74-A847-9A85F92CF613}" presName="Parent" presStyleLbl="revTx" presStyleIdx="1" presStyleCnt="5">
        <dgm:presLayoutVars>
          <dgm:chMax val="1"/>
          <dgm:chPref val="1"/>
          <dgm:bulletEnabled val="1"/>
        </dgm:presLayoutVars>
      </dgm:prSet>
      <dgm:spPr/>
    </dgm:pt>
    <dgm:pt modelId="{5F64DF97-3169-47AE-AF15-A6A0339C095A}" type="pres">
      <dgm:prSet presAssocID="{EE403690-8869-4B99-90AD-04D724A9912B}" presName="ParentComposite" presStyleCnt="0"/>
      <dgm:spPr/>
    </dgm:pt>
    <dgm:pt modelId="{EE939E07-A7F1-4FC2-BDD2-CCFB48E65738}" type="pres">
      <dgm:prSet presAssocID="{EE403690-8869-4B99-90AD-04D724A9912B}" presName="Chord" presStyleLbl="bgShp" presStyleIdx="2" presStyleCnt="5"/>
      <dgm:spPr/>
    </dgm:pt>
    <dgm:pt modelId="{4377324A-5BC4-4DC8-A9DA-B6C5D84192FB}" type="pres">
      <dgm:prSet presAssocID="{EE403690-8869-4B99-90AD-04D724A9912B}" presName="Pie" presStyleLbl="alignNode1" presStyleIdx="2" presStyleCnt="5"/>
      <dgm:spPr/>
    </dgm:pt>
    <dgm:pt modelId="{F60D7DE6-B9BA-4071-B5A9-BAC9B4ABEB6E}" type="pres">
      <dgm:prSet presAssocID="{EE403690-8869-4B99-90AD-04D724A9912B}" presName="Parent" presStyleLbl="revTx" presStyleIdx="2" presStyleCnt="5">
        <dgm:presLayoutVars>
          <dgm:chMax val="1"/>
          <dgm:chPref val="1"/>
          <dgm:bulletEnabled val="1"/>
        </dgm:presLayoutVars>
      </dgm:prSet>
      <dgm:spPr/>
    </dgm:pt>
    <dgm:pt modelId="{E8F3C0F9-9F9C-4E55-A09C-F5A0C0BA4DD7}" type="pres">
      <dgm:prSet presAssocID="{500E5534-10C1-4D6B-8486-7E6B950CA5DB}" presName="ParentComposite" presStyleCnt="0"/>
      <dgm:spPr/>
    </dgm:pt>
    <dgm:pt modelId="{88108539-32AF-40DE-86EF-BC7D64A245B3}" type="pres">
      <dgm:prSet presAssocID="{500E5534-10C1-4D6B-8486-7E6B950CA5DB}" presName="Chord" presStyleLbl="bgShp" presStyleIdx="3" presStyleCnt="5"/>
      <dgm:spPr/>
    </dgm:pt>
    <dgm:pt modelId="{D8DFC4DF-F8DD-4D26-BEF3-8D88A7E76E01}" type="pres">
      <dgm:prSet presAssocID="{500E5534-10C1-4D6B-8486-7E6B950CA5DB}" presName="Pie" presStyleLbl="alignNode1" presStyleIdx="3" presStyleCnt="5"/>
      <dgm:spPr/>
    </dgm:pt>
    <dgm:pt modelId="{7F84EA80-9FDA-4511-B7BB-4F1A935D42FD}" type="pres">
      <dgm:prSet presAssocID="{500E5534-10C1-4D6B-8486-7E6B950CA5DB}" presName="Parent" presStyleLbl="revTx" presStyleIdx="3" presStyleCnt="5">
        <dgm:presLayoutVars>
          <dgm:chMax val="1"/>
          <dgm:chPref val="1"/>
          <dgm:bulletEnabled val="1"/>
        </dgm:presLayoutVars>
      </dgm:prSet>
      <dgm:spPr/>
    </dgm:pt>
    <dgm:pt modelId="{01765CFD-A94B-4EE5-A6B6-798EFAAE63F9}" type="pres">
      <dgm:prSet presAssocID="{7FF28BD3-E5F0-40A7-8198-44C9144FB8D6}" presName="ParentComposite" presStyleCnt="0"/>
      <dgm:spPr/>
    </dgm:pt>
    <dgm:pt modelId="{0628BBA1-55C5-4E5E-9CBC-6AB30C4AA7AD}" type="pres">
      <dgm:prSet presAssocID="{7FF28BD3-E5F0-40A7-8198-44C9144FB8D6}" presName="Chord" presStyleLbl="bgShp" presStyleIdx="4" presStyleCnt="5"/>
      <dgm:spPr/>
    </dgm:pt>
    <dgm:pt modelId="{E39461AB-5FD3-42DF-93E7-FCE8920053E5}" type="pres">
      <dgm:prSet presAssocID="{7FF28BD3-E5F0-40A7-8198-44C9144FB8D6}" presName="Pie" presStyleLbl="alignNode1" presStyleIdx="4" presStyleCnt="5"/>
      <dgm:spPr/>
    </dgm:pt>
    <dgm:pt modelId="{3BB76E0D-46C4-4FE1-81E4-6BAEEC3BCDB9}" type="pres">
      <dgm:prSet presAssocID="{7FF28BD3-E5F0-40A7-8198-44C9144FB8D6}" presName="Parent" presStyleLbl="revTx" presStyleIdx="4" presStyleCnt="5">
        <dgm:presLayoutVars>
          <dgm:chMax val="1"/>
          <dgm:chPref val="1"/>
          <dgm:bulletEnabled val="1"/>
        </dgm:presLayoutVars>
      </dgm:prSet>
      <dgm:spPr/>
    </dgm:pt>
  </dgm:ptLst>
  <dgm:cxnLst>
    <dgm:cxn modelId="{876E1E09-5683-4811-9A69-8E2E91520092}" type="presOf" srcId="{7FF28BD3-E5F0-40A7-8198-44C9144FB8D6}" destId="{3BB76E0D-46C4-4FE1-81E4-6BAEEC3BCDB9}" srcOrd="0" destOrd="0" presId="urn:microsoft.com/office/officeart/2009/3/layout/PieProcess"/>
    <dgm:cxn modelId="{CE019E31-9A44-47D8-A2C8-389F36A5A0BF}" srcId="{1539D0AB-9BC8-4E7E-B94C-61B696E103E3}" destId="{7FF28BD3-E5F0-40A7-8198-44C9144FB8D6}" srcOrd="4" destOrd="0" parTransId="{F6067824-BC27-4496-B83C-7D5E5628F421}" sibTransId="{F84B59A9-5974-4CB5-BCD0-FE8387F9F41C}"/>
    <dgm:cxn modelId="{86BBF731-C8C9-442E-9AFE-6371A9B164FC}" type="presOf" srcId="{500E5534-10C1-4D6B-8486-7E6B950CA5DB}" destId="{7F84EA80-9FDA-4511-B7BB-4F1A935D42FD}" srcOrd="0" destOrd="0" presId="urn:microsoft.com/office/officeart/2009/3/layout/PieProcess"/>
    <dgm:cxn modelId="{8FA45B42-0451-44AD-8E07-327FBF38F58A}" srcId="{1539D0AB-9BC8-4E7E-B94C-61B696E103E3}" destId="{C6D24DBC-B318-4D74-A847-9A85F92CF613}" srcOrd="1" destOrd="0" parTransId="{8ABB68E5-1C07-4D37-813E-F1983335A0BB}" sibTransId="{707EDD0F-2D31-4454-91AA-9BCA903D027B}"/>
    <dgm:cxn modelId="{F2E89DA1-5090-4294-9416-C9621D676ACA}" type="presOf" srcId="{EE403690-8869-4B99-90AD-04D724A9912B}" destId="{F60D7DE6-B9BA-4071-B5A9-BAC9B4ABEB6E}" srcOrd="0" destOrd="0" presId="urn:microsoft.com/office/officeart/2009/3/layout/PieProcess"/>
    <dgm:cxn modelId="{E79EA5A8-7D21-4172-813D-843605E202DB}" srcId="{1539D0AB-9BC8-4E7E-B94C-61B696E103E3}" destId="{FA383CC6-6322-47F8-97D5-3A73FFE7FC12}" srcOrd="0" destOrd="0" parTransId="{F74CCC39-3370-4BB4-B516-7B1BC189B588}" sibTransId="{3DB98F4B-D7EB-42EF-B5AD-311D70127C43}"/>
    <dgm:cxn modelId="{8D6E5BAC-E791-4C04-8F90-5879449C299C}" srcId="{1539D0AB-9BC8-4E7E-B94C-61B696E103E3}" destId="{EE403690-8869-4B99-90AD-04D724A9912B}" srcOrd="2" destOrd="0" parTransId="{41BE3EF3-44FF-450F-BEB1-6376FA216965}" sibTransId="{54BC625D-1F32-49D2-BDD8-6F7FC649DD44}"/>
    <dgm:cxn modelId="{1D335FB3-DA0C-4E61-AFF1-F15A44B26AAC}" type="presOf" srcId="{FA383CC6-6322-47F8-97D5-3A73FFE7FC12}" destId="{F2F2C319-63A4-42F2-9E2D-71CF3ABF88D8}" srcOrd="0" destOrd="0" presId="urn:microsoft.com/office/officeart/2009/3/layout/PieProcess"/>
    <dgm:cxn modelId="{2C8775B8-562E-45CD-83A0-3DEC63092DE3}" type="presOf" srcId="{C6D24DBC-B318-4D74-A847-9A85F92CF613}" destId="{942E8837-3E77-4149-8E84-499D7B4F60A1}" srcOrd="0" destOrd="0" presId="urn:microsoft.com/office/officeart/2009/3/layout/PieProcess"/>
    <dgm:cxn modelId="{50087CBC-C2F3-426B-9DEF-929C4619372C}" type="presOf" srcId="{1539D0AB-9BC8-4E7E-B94C-61B696E103E3}" destId="{34DF2171-CC22-4602-AC02-FA90D4811031}" srcOrd="0" destOrd="0" presId="urn:microsoft.com/office/officeart/2009/3/layout/PieProcess"/>
    <dgm:cxn modelId="{63C79BF4-1FB8-4849-95E5-72956B4E0EA9}" srcId="{1539D0AB-9BC8-4E7E-B94C-61B696E103E3}" destId="{500E5534-10C1-4D6B-8486-7E6B950CA5DB}" srcOrd="3" destOrd="0" parTransId="{211687BD-3691-452D-8757-E9ED16FE55BB}" sibTransId="{238193FC-5DAA-47A6-8386-DD0D567264EF}"/>
    <dgm:cxn modelId="{34C9B0FF-DFC8-4E27-9D71-2643007FF9B8}" type="presParOf" srcId="{34DF2171-CC22-4602-AC02-FA90D4811031}" destId="{DBABC332-BD90-46F0-993C-54D6860AC489}" srcOrd="0" destOrd="0" presId="urn:microsoft.com/office/officeart/2009/3/layout/PieProcess"/>
    <dgm:cxn modelId="{DA485A32-60AF-45FD-86F0-87A63DA4ECEE}" type="presParOf" srcId="{DBABC332-BD90-46F0-993C-54D6860AC489}" destId="{7E57704B-6A2D-4013-A3C0-34D0A1E9AC1E}" srcOrd="0" destOrd="0" presId="urn:microsoft.com/office/officeart/2009/3/layout/PieProcess"/>
    <dgm:cxn modelId="{BAA1AA4C-379E-4587-8635-7439ACAA3D73}" type="presParOf" srcId="{DBABC332-BD90-46F0-993C-54D6860AC489}" destId="{C38F5CB3-B79D-4923-87C5-BB6E02BA464B}" srcOrd="1" destOrd="0" presId="urn:microsoft.com/office/officeart/2009/3/layout/PieProcess"/>
    <dgm:cxn modelId="{29B9B748-D694-42EA-8678-20E552431827}" type="presParOf" srcId="{DBABC332-BD90-46F0-993C-54D6860AC489}" destId="{F2F2C319-63A4-42F2-9E2D-71CF3ABF88D8}" srcOrd="2" destOrd="0" presId="urn:microsoft.com/office/officeart/2009/3/layout/PieProcess"/>
    <dgm:cxn modelId="{5BD37F0E-76B9-4BFD-8B57-D8E1D296D99F}" type="presParOf" srcId="{34DF2171-CC22-4602-AC02-FA90D4811031}" destId="{352F1727-E112-4B83-A71D-1DCAE653B951}" srcOrd="1" destOrd="0" presId="urn:microsoft.com/office/officeart/2009/3/layout/PieProcess"/>
    <dgm:cxn modelId="{F42C4BF7-4DAB-4666-8ADC-47D2C9154BD9}" type="presParOf" srcId="{352F1727-E112-4B83-A71D-1DCAE653B951}" destId="{B2D82FD2-78E4-4A41-9B8C-C033522C2F78}" srcOrd="0" destOrd="0" presId="urn:microsoft.com/office/officeart/2009/3/layout/PieProcess"/>
    <dgm:cxn modelId="{486F1F95-6349-4B83-A679-84EA131A2A53}" type="presParOf" srcId="{352F1727-E112-4B83-A71D-1DCAE653B951}" destId="{22211596-F030-4DFE-877F-0E4BB692760B}" srcOrd="1" destOrd="0" presId="urn:microsoft.com/office/officeart/2009/3/layout/PieProcess"/>
    <dgm:cxn modelId="{C08B3518-868E-4B33-9B26-406DBC56D0FB}" type="presParOf" srcId="{352F1727-E112-4B83-A71D-1DCAE653B951}" destId="{942E8837-3E77-4149-8E84-499D7B4F60A1}" srcOrd="2" destOrd="0" presId="urn:microsoft.com/office/officeart/2009/3/layout/PieProcess"/>
    <dgm:cxn modelId="{51CC1AEF-7096-48D0-B5B8-202721B21C9A}" type="presParOf" srcId="{34DF2171-CC22-4602-AC02-FA90D4811031}" destId="{5F64DF97-3169-47AE-AF15-A6A0339C095A}" srcOrd="2" destOrd="0" presId="urn:microsoft.com/office/officeart/2009/3/layout/PieProcess"/>
    <dgm:cxn modelId="{2F10DC7A-33A8-436E-9BF8-A124C83B57A4}" type="presParOf" srcId="{5F64DF97-3169-47AE-AF15-A6A0339C095A}" destId="{EE939E07-A7F1-4FC2-BDD2-CCFB48E65738}" srcOrd="0" destOrd="0" presId="urn:microsoft.com/office/officeart/2009/3/layout/PieProcess"/>
    <dgm:cxn modelId="{EB836B60-5250-4B0C-93D5-0777EBBAD36D}" type="presParOf" srcId="{5F64DF97-3169-47AE-AF15-A6A0339C095A}" destId="{4377324A-5BC4-4DC8-A9DA-B6C5D84192FB}" srcOrd="1" destOrd="0" presId="urn:microsoft.com/office/officeart/2009/3/layout/PieProcess"/>
    <dgm:cxn modelId="{412A4872-577C-487D-9A68-8A88E38CA8E7}" type="presParOf" srcId="{5F64DF97-3169-47AE-AF15-A6A0339C095A}" destId="{F60D7DE6-B9BA-4071-B5A9-BAC9B4ABEB6E}" srcOrd="2" destOrd="0" presId="urn:microsoft.com/office/officeart/2009/3/layout/PieProcess"/>
    <dgm:cxn modelId="{937766E2-2268-49BE-B724-8D459B6662AE}" type="presParOf" srcId="{34DF2171-CC22-4602-AC02-FA90D4811031}" destId="{E8F3C0F9-9F9C-4E55-A09C-F5A0C0BA4DD7}" srcOrd="3" destOrd="0" presId="urn:microsoft.com/office/officeart/2009/3/layout/PieProcess"/>
    <dgm:cxn modelId="{237F61DE-88C1-41C5-BD01-99B8FCB37862}" type="presParOf" srcId="{E8F3C0F9-9F9C-4E55-A09C-F5A0C0BA4DD7}" destId="{88108539-32AF-40DE-86EF-BC7D64A245B3}" srcOrd="0" destOrd="0" presId="urn:microsoft.com/office/officeart/2009/3/layout/PieProcess"/>
    <dgm:cxn modelId="{C307A491-854E-4243-A4C7-D43BFCFF3DDB}" type="presParOf" srcId="{E8F3C0F9-9F9C-4E55-A09C-F5A0C0BA4DD7}" destId="{D8DFC4DF-F8DD-4D26-BEF3-8D88A7E76E01}" srcOrd="1" destOrd="0" presId="urn:microsoft.com/office/officeart/2009/3/layout/PieProcess"/>
    <dgm:cxn modelId="{915D2CCB-EA3B-4FC5-8019-8470B44F996D}" type="presParOf" srcId="{E8F3C0F9-9F9C-4E55-A09C-F5A0C0BA4DD7}" destId="{7F84EA80-9FDA-4511-B7BB-4F1A935D42FD}" srcOrd="2" destOrd="0" presId="urn:microsoft.com/office/officeart/2009/3/layout/PieProcess"/>
    <dgm:cxn modelId="{0B7FEF39-AFAD-4AC6-A699-D16490B2CD0A}" type="presParOf" srcId="{34DF2171-CC22-4602-AC02-FA90D4811031}" destId="{01765CFD-A94B-4EE5-A6B6-798EFAAE63F9}" srcOrd="4" destOrd="0" presId="urn:microsoft.com/office/officeart/2009/3/layout/PieProcess"/>
    <dgm:cxn modelId="{1F6C8658-337B-430D-95F2-F97C8984639A}" type="presParOf" srcId="{01765CFD-A94B-4EE5-A6B6-798EFAAE63F9}" destId="{0628BBA1-55C5-4E5E-9CBC-6AB30C4AA7AD}" srcOrd="0" destOrd="0" presId="urn:microsoft.com/office/officeart/2009/3/layout/PieProcess"/>
    <dgm:cxn modelId="{527E8DBF-88CD-4800-ACEF-51D00DD0F239}" type="presParOf" srcId="{01765CFD-A94B-4EE5-A6B6-798EFAAE63F9}" destId="{E39461AB-5FD3-42DF-93E7-FCE8920053E5}" srcOrd="1" destOrd="0" presId="urn:microsoft.com/office/officeart/2009/3/layout/PieProcess"/>
    <dgm:cxn modelId="{50048B4E-F006-4CA2-962A-DBB9A4CD9D16}" type="presParOf" srcId="{01765CFD-A94B-4EE5-A6B6-798EFAAE63F9}" destId="{3BB76E0D-46C4-4FE1-81E4-6BAEEC3BCDB9}" srcOrd="2" destOrd="0" presId="urn:microsoft.com/office/officeart/2009/3/layout/Pi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146DCC7-7C4E-475C-809F-1C8BC3557CA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516B923-B488-4FE7-B404-872F77704BA6}">
      <dgm:prSet/>
      <dgm:spPr>
        <a:solidFill>
          <a:srgbClr val="000045"/>
        </a:solidFill>
      </dgm:spPr>
      <dgm:t>
        <a:bodyPr/>
        <a:lstStyle/>
        <a:p>
          <a:pPr algn="just"/>
          <a:r>
            <a:rPr lang="es-ES"/>
            <a:t>Los modelos de lenguaje extensos o large language models (LLMs) son una categoría de modelos entrenados con inmensas cantidades de datos.</a:t>
          </a:r>
          <a:endParaRPr lang="en-US"/>
        </a:p>
      </dgm:t>
    </dgm:pt>
    <dgm:pt modelId="{3EA6424D-BD07-45F9-B3D0-FB03FEEE4380}" type="parTrans" cxnId="{4AA24C1B-F204-45B7-ADFA-FB5302FBE876}">
      <dgm:prSet/>
      <dgm:spPr/>
      <dgm:t>
        <a:bodyPr/>
        <a:lstStyle/>
        <a:p>
          <a:endParaRPr lang="en-US"/>
        </a:p>
      </dgm:t>
    </dgm:pt>
    <dgm:pt modelId="{0E264CCE-C061-43C2-BCFD-93CF8BC39696}" type="sibTrans" cxnId="{4AA24C1B-F204-45B7-ADFA-FB5302FBE876}">
      <dgm:prSet/>
      <dgm:spPr/>
      <dgm:t>
        <a:bodyPr/>
        <a:lstStyle/>
        <a:p>
          <a:endParaRPr lang="en-US"/>
        </a:p>
      </dgm:t>
    </dgm:pt>
    <dgm:pt modelId="{CCEA1F41-617C-4B28-8939-B86939CE65B3}">
      <dgm:prSet/>
      <dgm:spPr>
        <a:solidFill>
          <a:srgbClr val="000045"/>
        </a:solidFill>
      </dgm:spPr>
      <dgm:t>
        <a:bodyPr/>
        <a:lstStyle/>
        <a:p>
          <a:pPr algn="just"/>
          <a:r>
            <a:rPr lang="es-ES"/>
            <a:t>Los LLM están diseñados para entender y generar texto como un humano. </a:t>
          </a:r>
          <a:endParaRPr lang="en-US"/>
        </a:p>
      </dgm:t>
    </dgm:pt>
    <dgm:pt modelId="{BA5B3B18-D55B-4B11-8709-D394D078282A}" type="parTrans" cxnId="{9D0F9131-6BE3-4C25-8562-67CCEA9C27E2}">
      <dgm:prSet/>
      <dgm:spPr/>
      <dgm:t>
        <a:bodyPr/>
        <a:lstStyle/>
        <a:p>
          <a:endParaRPr lang="en-US"/>
        </a:p>
      </dgm:t>
    </dgm:pt>
    <dgm:pt modelId="{D7940D8D-6677-4270-94CF-6BDA6A271A80}" type="sibTrans" cxnId="{9D0F9131-6BE3-4C25-8562-67CCEA9C27E2}">
      <dgm:prSet/>
      <dgm:spPr/>
      <dgm:t>
        <a:bodyPr/>
        <a:lstStyle/>
        <a:p>
          <a:endParaRPr lang="en-US"/>
        </a:p>
      </dgm:t>
    </dgm:pt>
    <dgm:pt modelId="{F23467D9-17E2-464D-B824-8162E523429C}">
      <dgm:prSet/>
      <dgm:spPr/>
      <dgm:t>
        <a:bodyPr/>
        <a:lstStyle/>
        <a:p>
          <a:pPr algn="just"/>
          <a:r>
            <a:rPr lang="es-ES">
              <a:solidFill>
                <a:srgbClr val="000045"/>
              </a:solidFill>
            </a:rPr>
            <a:t>Inferir del contexto.</a:t>
          </a:r>
          <a:endParaRPr lang="en-US">
            <a:solidFill>
              <a:srgbClr val="000045"/>
            </a:solidFill>
          </a:endParaRPr>
        </a:p>
      </dgm:t>
    </dgm:pt>
    <dgm:pt modelId="{083EAAD8-D002-4797-B43B-7A271E1F9D8E}" type="parTrans" cxnId="{448DD980-84B4-417F-BD80-3A54DCDD1670}">
      <dgm:prSet/>
      <dgm:spPr/>
      <dgm:t>
        <a:bodyPr/>
        <a:lstStyle/>
        <a:p>
          <a:endParaRPr lang="en-US"/>
        </a:p>
      </dgm:t>
    </dgm:pt>
    <dgm:pt modelId="{C4D9C3D1-0FE9-4E98-84D7-2228B9E6703D}" type="sibTrans" cxnId="{448DD980-84B4-417F-BD80-3A54DCDD1670}">
      <dgm:prSet/>
      <dgm:spPr/>
      <dgm:t>
        <a:bodyPr/>
        <a:lstStyle/>
        <a:p>
          <a:endParaRPr lang="en-US"/>
        </a:p>
      </dgm:t>
    </dgm:pt>
    <dgm:pt modelId="{0F9BA073-1026-472E-83F3-2AA31599C31A}">
      <dgm:prSet/>
      <dgm:spPr/>
      <dgm:t>
        <a:bodyPr/>
        <a:lstStyle/>
        <a:p>
          <a:pPr algn="just"/>
          <a:r>
            <a:rPr lang="es-ES">
              <a:solidFill>
                <a:srgbClr val="000045"/>
              </a:solidFill>
            </a:rPr>
            <a:t>Generar respuestas coherentes y contextualmente relevantes.</a:t>
          </a:r>
          <a:endParaRPr lang="en-US">
            <a:solidFill>
              <a:srgbClr val="000045"/>
            </a:solidFill>
          </a:endParaRPr>
        </a:p>
      </dgm:t>
    </dgm:pt>
    <dgm:pt modelId="{751BD97F-9D65-47E8-BA51-F0FE743D1ABB}" type="parTrans" cxnId="{0772D2AA-4366-4C2F-82A4-7CD8AAAD9138}">
      <dgm:prSet/>
      <dgm:spPr/>
      <dgm:t>
        <a:bodyPr/>
        <a:lstStyle/>
        <a:p>
          <a:endParaRPr lang="en-US"/>
        </a:p>
      </dgm:t>
    </dgm:pt>
    <dgm:pt modelId="{A0F8CF93-DEFA-4552-8245-9DBA197C8382}" type="sibTrans" cxnId="{0772D2AA-4366-4C2F-82A4-7CD8AAAD9138}">
      <dgm:prSet/>
      <dgm:spPr/>
      <dgm:t>
        <a:bodyPr/>
        <a:lstStyle/>
        <a:p>
          <a:endParaRPr lang="en-US"/>
        </a:p>
      </dgm:t>
    </dgm:pt>
    <dgm:pt modelId="{5A6ABC62-026A-497E-897E-EF1536F40804}">
      <dgm:prSet/>
      <dgm:spPr/>
      <dgm:t>
        <a:bodyPr/>
        <a:lstStyle/>
        <a:p>
          <a:pPr algn="just"/>
          <a:r>
            <a:rPr lang="es-ES">
              <a:solidFill>
                <a:srgbClr val="000045"/>
              </a:solidFill>
            </a:rPr>
            <a:t>Traducir a otros idiomas además del inglés</a:t>
          </a:r>
          <a:endParaRPr lang="en-US">
            <a:solidFill>
              <a:srgbClr val="000045"/>
            </a:solidFill>
          </a:endParaRPr>
        </a:p>
      </dgm:t>
    </dgm:pt>
    <dgm:pt modelId="{1222EA3E-3F3B-4877-BDCB-B3E5C580AE2D}" type="parTrans" cxnId="{496BBEEA-01C4-4EAA-B0B4-05D1622427C1}">
      <dgm:prSet/>
      <dgm:spPr/>
      <dgm:t>
        <a:bodyPr/>
        <a:lstStyle/>
        <a:p>
          <a:endParaRPr lang="en-US"/>
        </a:p>
      </dgm:t>
    </dgm:pt>
    <dgm:pt modelId="{AE7E1D13-D7B8-434E-B613-0017C953477B}" type="sibTrans" cxnId="{496BBEEA-01C4-4EAA-B0B4-05D1622427C1}">
      <dgm:prSet/>
      <dgm:spPr/>
      <dgm:t>
        <a:bodyPr/>
        <a:lstStyle/>
        <a:p>
          <a:endParaRPr lang="en-US"/>
        </a:p>
      </dgm:t>
    </dgm:pt>
    <dgm:pt modelId="{9A3FA54B-A110-484D-A0BC-96F9097265A4}">
      <dgm:prSet/>
      <dgm:spPr/>
      <dgm:t>
        <a:bodyPr/>
        <a:lstStyle/>
        <a:p>
          <a:pPr algn="just"/>
          <a:r>
            <a:rPr lang="es-ES">
              <a:solidFill>
                <a:srgbClr val="000045"/>
              </a:solidFill>
            </a:rPr>
            <a:t>Responder preguntas (conversación general y FAQS). </a:t>
          </a:r>
          <a:endParaRPr lang="en-US">
            <a:solidFill>
              <a:srgbClr val="000045"/>
            </a:solidFill>
          </a:endParaRPr>
        </a:p>
      </dgm:t>
    </dgm:pt>
    <dgm:pt modelId="{DEC6A3FD-1DB3-4FAF-B85A-0FFA4EDC1DDE}" type="parTrans" cxnId="{94F1CC51-4DD3-4C3C-9818-00E0C63C2552}">
      <dgm:prSet/>
      <dgm:spPr/>
      <dgm:t>
        <a:bodyPr/>
        <a:lstStyle/>
        <a:p>
          <a:endParaRPr lang="en-US"/>
        </a:p>
      </dgm:t>
    </dgm:pt>
    <dgm:pt modelId="{31568D4A-0FEA-454C-8C9C-FC399FF5A3F9}" type="sibTrans" cxnId="{94F1CC51-4DD3-4C3C-9818-00E0C63C2552}">
      <dgm:prSet/>
      <dgm:spPr/>
      <dgm:t>
        <a:bodyPr/>
        <a:lstStyle/>
        <a:p>
          <a:endParaRPr lang="en-US"/>
        </a:p>
      </dgm:t>
    </dgm:pt>
    <dgm:pt modelId="{BFD491F6-703C-4C75-95A3-D5A271D81E12}">
      <dgm:prSet/>
      <dgm:spPr/>
      <dgm:t>
        <a:bodyPr/>
        <a:lstStyle/>
        <a:p>
          <a:pPr algn="just"/>
          <a:r>
            <a:rPr lang="es-ES">
              <a:solidFill>
                <a:srgbClr val="000045"/>
              </a:solidFill>
            </a:rPr>
            <a:t>Generar código en lenguajes como Python o SQL.</a:t>
          </a:r>
          <a:endParaRPr lang="en-US">
            <a:solidFill>
              <a:srgbClr val="000045"/>
            </a:solidFill>
          </a:endParaRPr>
        </a:p>
      </dgm:t>
    </dgm:pt>
    <dgm:pt modelId="{43E15855-0A91-42A6-897A-97A36807730B}" type="parTrans" cxnId="{238A17CC-4E3B-4707-885B-FB87013E4B14}">
      <dgm:prSet/>
      <dgm:spPr/>
      <dgm:t>
        <a:bodyPr/>
        <a:lstStyle/>
        <a:p>
          <a:endParaRPr lang="en-US"/>
        </a:p>
      </dgm:t>
    </dgm:pt>
    <dgm:pt modelId="{9BAADD8A-066F-4481-B7F6-17012E52A8C8}" type="sibTrans" cxnId="{238A17CC-4E3B-4707-885B-FB87013E4B14}">
      <dgm:prSet/>
      <dgm:spPr/>
      <dgm:t>
        <a:bodyPr/>
        <a:lstStyle/>
        <a:p>
          <a:endParaRPr lang="en-US"/>
        </a:p>
      </dgm:t>
    </dgm:pt>
    <dgm:pt modelId="{E5EAECA7-0204-41EA-BB8E-9CCFB78C5950}">
      <dgm:prSet/>
      <dgm:spPr/>
      <dgm:t>
        <a:bodyPr/>
        <a:lstStyle/>
        <a:p>
          <a:pPr algn="l"/>
          <a:r>
            <a:rPr lang="es-ES">
              <a:solidFill>
                <a:srgbClr val="000045"/>
              </a:solidFill>
            </a:rPr>
            <a:t>Tienen la capacidad:</a:t>
          </a:r>
          <a:endParaRPr lang="en-US">
            <a:solidFill>
              <a:srgbClr val="000045"/>
            </a:solidFill>
          </a:endParaRPr>
        </a:p>
      </dgm:t>
    </dgm:pt>
    <dgm:pt modelId="{1781BC0D-4AFE-41B7-A2A0-189A5DB91F93}" type="parTrans" cxnId="{C11AB78C-C688-41B4-AC48-142930439D80}">
      <dgm:prSet/>
      <dgm:spPr/>
      <dgm:t>
        <a:bodyPr/>
        <a:lstStyle/>
        <a:p>
          <a:endParaRPr lang="es-CO"/>
        </a:p>
      </dgm:t>
    </dgm:pt>
    <dgm:pt modelId="{B826B1E3-BA60-4E66-A88E-8E906B3883B0}" type="sibTrans" cxnId="{C11AB78C-C688-41B4-AC48-142930439D80}">
      <dgm:prSet/>
      <dgm:spPr/>
      <dgm:t>
        <a:bodyPr/>
        <a:lstStyle/>
        <a:p>
          <a:endParaRPr lang="es-CO"/>
        </a:p>
      </dgm:t>
    </dgm:pt>
    <dgm:pt modelId="{2293D365-EF16-4B59-89F4-40A3E59ADBE7}" type="pres">
      <dgm:prSet presAssocID="{B146DCC7-7C4E-475C-809F-1C8BC3557CA6}" presName="linear" presStyleCnt="0">
        <dgm:presLayoutVars>
          <dgm:animLvl val="lvl"/>
          <dgm:resizeHandles val="exact"/>
        </dgm:presLayoutVars>
      </dgm:prSet>
      <dgm:spPr/>
    </dgm:pt>
    <dgm:pt modelId="{EA690484-D031-4298-8A50-7C0B7A689043}" type="pres">
      <dgm:prSet presAssocID="{D516B923-B488-4FE7-B404-872F77704BA6}" presName="parentText" presStyleLbl="node1" presStyleIdx="0" presStyleCnt="2">
        <dgm:presLayoutVars>
          <dgm:chMax val="0"/>
          <dgm:bulletEnabled val="1"/>
        </dgm:presLayoutVars>
      </dgm:prSet>
      <dgm:spPr/>
    </dgm:pt>
    <dgm:pt modelId="{5B3908C3-1AB4-4060-AB7D-5EFA960B64E1}" type="pres">
      <dgm:prSet presAssocID="{0E264CCE-C061-43C2-BCFD-93CF8BC39696}" presName="spacer" presStyleCnt="0"/>
      <dgm:spPr/>
    </dgm:pt>
    <dgm:pt modelId="{40E33685-1CFE-4914-A747-BEE996F5E7F2}" type="pres">
      <dgm:prSet presAssocID="{CCEA1F41-617C-4B28-8939-B86939CE65B3}" presName="parentText" presStyleLbl="node1" presStyleIdx="1" presStyleCnt="2">
        <dgm:presLayoutVars>
          <dgm:chMax val="0"/>
          <dgm:bulletEnabled val="1"/>
        </dgm:presLayoutVars>
      </dgm:prSet>
      <dgm:spPr/>
    </dgm:pt>
    <dgm:pt modelId="{D16A03E8-EF6B-42AD-B2B4-9C6CFBDAD8CD}" type="pres">
      <dgm:prSet presAssocID="{CCEA1F41-617C-4B28-8939-B86939CE65B3}" presName="childText" presStyleLbl="revTx" presStyleIdx="0" presStyleCnt="1">
        <dgm:presLayoutVars>
          <dgm:bulletEnabled val="1"/>
        </dgm:presLayoutVars>
      </dgm:prSet>
      <dgm:spPr/>
    </dgm:pt>
  </dgm:ptLst>
  <dgm:cxnLst>
    <dgm:cxn modelId="{4AA24C1B-F204-45B7-ADFA-FB5302FBE876}" srcId="{B146DCC7-7C4E-475C-809F-1C8BC3557CA6}" destId="{D516B923-B488-4FE7-B404-872F77704BA6}" srcOrd="0" destOrd="0" parTransId="{3EA6424D-BD07-45F9-B3D0-FB03FEEE4380}" sibTransId="{0E264CCE-C061-43C2-BCFD-93CF8BC39696}"/>
    <dgm:cxn modelId="{9F0D6F1F-1538-42C3-B2B5-3AA2F5FFE3BC}" type="presOf" srcId="{F23467D9-17E2-464D-B824-8162E523429C}" destId="{D16A03E8-EF6B-42AD-B2B4-9C6CFBDAD8CD}" srcOrd="0" destOrd="1" presId="urn:microsoft.com/office/officeart/2005/8/layout/vList2"/>
    <dgm:cxn modelId="{A58EEB2A-E42E-40FF-B0C0-714A6198F8A5}" type="presOf" srcId="{CCEA1F41-617C-4B28-8939-B86939CE65B3}" destId="{40E33685-1CFE-4914-A747-BEE996F5E7F2}" srcOrd="0" destOrd="0" presId="urn:microsoft.com/office/officeart/2005/8/layout/vList2"/>
    <dgm:cxn modelId="{9D0F9131-6BE3-4C25-8562-67CCEA9C27E2}" srcId="{B146DCC7-7C4E-475C-809F-1C8BC3557CA6}" destId="{CCEA1F41-617C-4B28-8939-B86939CE65B3}" srcOrd="1" destOrd="0" parTransId="{BA5B3B18-D55B-4B11-8709-D394D078282A}" sibTransId="{D7940D8D-6677-4270-94CF-6BDA6A271A80}"/>
    <dgm:cxn modelId="{94F1CC51-4DD3-4C3C-9818-00E0C63C2552}" srcId="{E5EAECA7-0204-41EA-BB8E-9CCFB78C5950}" destId="{9A3FA54B-A110-484D-A0BC-96F9097265A4}" srcOrd="3" destOrd="0" parTransId="{DEC6A3FD-1DB3-4FAF-B85A-0FFA4EDC1DDE}" sibTransId="{31568D4A-0FEA-454C-8C9C-FC399FF5A3F9}"/>
    <dgm:cxn modelId="{45F1207E-44C9-435E-841B-4DECBC30E6CC}" type="presOf" srcId="{BFD491F6-703C-4C75-95A3-D5A271D81E12}" destId="{D16A03E8-EF6B-42AD-B2B4-9C6CFBDAD8CD}" srcOrd="0" destOrd="5" presId="urn:microsoft.com/office/officeart/2005/8/layout/vList2"/>
    <dgm:cxn modelId="{1346AB7F-38EA-43F0-9389-268C409E1B38}" type="presOf" srcId="{9A3FA54B-A110-484D-A0BC-96F9097265A4}" destId="{D16A03E8-EF6B-42AD-B2B4-9C6CFBDAD8CD}" srcOrd="0" destOrd="4" presId="urn:microsoft.com/office/officeart/2005/8/layout/vList2"/>
    <dgm:cxn modelId="{448DD980-84B4-417F-BD80-3A54DCDD1670}" srcId="{E5EAECA7-0204-41EA-BB8E-9CCFB78C5950}" destId="{F23467D9-17E2-464D-B824-8162E523429C}" srcOrd="0" destOrd="0" parTransId="{083EAAD8-D002-4797-B43B-7A271E1F9D8E}" sibTransId="{C4D9C3D1-0FE9-4E98-84D7-2228B9E6703D}"/>
    <dgm:cxn modelId="{C11AB78C-C688-41B4-AC48-142930439D80}" srcId="{CCEA1F41-617C-4B28-8939-B86939CE65B3}" destId="{E5EAECA7-0204-41EA-BB8E-9CCFB78C5950}" srcOrd="0" destOrd="0" parTransId="{1781BC0D-4AFE-41B7-A2A0-189A5DB91F93}" sibTransId="{B826B1E3-BA60-4E66-A88E-8E906B3883B0}"/>
    <dgm:cxn modelId="{1C3D9A9A-D486-4230-8710-3CDA5B02A349}" type="presOf" srcId="{D516B923-B488-4FE7-B404-872F77704BA6}" destId="{EA690484-D031-4298-8A50-7C0B7A689043}" srcOrd="0" destOrd="0" presId="urn:microsoft.com/office/officeart/2005/8/layout/vList2"/>
    <dgm:cxn modelId="{CBE53DA1-7FE3-4FEF-B416-C799EF9D283A}" type="presOf" srcId="{B146DCC7-7C4E-475C-809F-1C8BC3557CA6}" destId="{2293D365-EF16-4B59-89F4-40A3E59ADBE7}" srcOrd="0" destOrd="0" presId="urn:microsoft.com/office/officeart/2005/8/layout/vList2"/>
    <dgm:cxn modelId="{0772D2AA-4366-4C2F-82A4-7CD8AAAD9138}" srcId="{E5EAECA7-0204-41EA-BB8E-9CCFB78C5950}" destId="{0F9BA073-1026-472E-83F3-2AA31599C31A}" srcOrd="1" destOrd="0" parTransId="{751BD97F-9D65-47E8-BA51-F0FE743D1ABB}" sibTransId="{A0F8CF93-DEFA-4552-8245-9DBA197C8382}"/>
    <dgm:cxn modelId="{5FD2A2B0-E69F-491E-B858-2F84CF5FE806}" type="presOf" srcId="{0F9BA073-1026-472E-83F3-2AA31599C31A}" destId="{D16A03E8-EF6B-42AD-B2B4-9C6CFBDAD8CD}" srcOrd="0" destOrd="2" presId="urn:microsoft.com/office/officeart/2005/8/layout/vList2"/>
    <dgm:cxn modelId="{9E989EBE-5955-4EB3-9B7A-A152F3CCCA3F}" type="presOf" srcId="{5A6ABC62-026A-497E-897E-EF1536F40804}" destId="{D16A03E8-EF6B-42AD-B2B4-9C6CFBDAD8CD}" srcOrd="0" destOrd="3" presId="urn:microsoft.com/office/officeart/2005/8/layout/vList2"/>
    <dgm:cxn modelId="{000945CA-3141-43B9-9A8D-DCF74E58E2ED}" type="presOf" srcId="{E5EAECA7-0204-41EA-BB8E-9CCFB78C5950}" destId="{D16A03E8-EF6B-42AD-B2B4-9C6CFBDAD8CD}" srcOrd="0" destOrd="0" presId="urn:microsoft.com/office/officeart/2005/8/layout/vList2"/>
    <dgm:cxn modelId="{238A17CC-4E3B-4707-885B-FB87013E4B14}" srcId="{E5EAECA7-0204-41EA-BB8E-9CCFB78C5950}" destId="{BFD491F6-703C-4C75-95A3-D5A271D81E12}" srcOrd="4" destOrd="0" parTransId="{43E15855-0A91-42A6-897A-97A36807730B}" sibTransId="{9BAADD8A-066F-4481-B7F6-17012E52A8C8}"/>
    <dgm:cxn modelId="{496BBEEA-01C4-4EAA-B0B4-05D1622427C1}" srcId="{E5EAECA7-0204-41EA-BB8E-9CCFB78C5950}" destId="{5A6ABC62-026A-497E-897E-EF1536F40804}" srcOrd="2" destOrd="0" parTransId="{1222EA3E-3F3B-4877-BDCB-B3E5C580AE2D}" sibTransId="{AE7E1D13-D7B8-434E-B613-0017C953477B}"/>
    <dgm:cxn modelId="{9E3C20D3-472C-4482-A91F-7D4AA2A8A5DB}" type="presParOf" srcId="{2293D365-EF16-4B59-89F4-40A3E59ADBE7}" destId="{EA690484-D031-4298-8A50-7C0B7A689043}" srcOrd="0" destOrd="0" presId="urn:microsoft.com/office/officeart/2005/8/layout/vList2"/>
    <dgm:cxn modelId="{495DE6D9-0DD7-43AA-913A-26045D0FB88E}" type="presParOf" srcId="{2293D365-EF16-4B59-89F4-40A3E59ADBE7}" destId="{5B3908C3-1AB4-4060-AB7D-5EFA960B64E1}" srcOrd="1" destOrd="0" presId="urn:microsoft.com/office/officeart/2005/8/layout/vList2"/>
    <dgm:cxn modelId="{E9588ECF-9ACF-4DD3-BF4E-7E4A1B2FB543}" type="presParOf" srcId="{2293D365-EF16-4B59-89F4-40A3E59ADBE7}" destId="{40E33685-1CFE-4914-A747-BEE996F5E7F2}" srcOrd="2" destOrd="0" presId="urn:microsoft.com/office/officeart/2005/8/layout/vList2"/>
    <dgm:cxn modelId="{D7611B2E-6634-499C-88EF-D9C6ED95BD15}" type="presParOf" srcId="{2293D365-EF16-4B59-89F4-40A3E59ADBE7}" destId="{D16A03E8-EF6B-42AD-B2B4-9C6CFBDAD8CD}"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B146DCC7-7C4E-475C-809F-1C8BC3557CA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516B923-B488-4FE7-B404-872F77704BA6}">
      <dgm:prSet custT="1"/>
      <dgm:spPr>
        <a:solidFill>
          <a:srgbClr val="000045"/>
        </a:solidFill>
      </dgm:spPr>
      <dgm:t>
        <a:bodyPr/>
        <a:lstStyle/>
        <a:p>
          <a:pPr algn="just"/>
          <a:r>
            <a:rPr lang="es-ES" sz="2000">
              <a:effectLst/>
              <a:latin typeface="+mn-lt"/>
              <a:ea typeface="Aptos" panose="020B0004020202020204" pitchFamily="34" charset="0"/>
              <a:cs typeface="Times New Roman" panose="02020603050405020304" pitchFamily="18" charset="0"/>
            </a:rPr>
            <a:t>Los prompts son tu entrada al sistema de IA, usualmente a un LLMs, para obtener resultados específicos. </a:t>
          </a:r>
          <a:endParaRPr lang="en-US" sz="2000">
            <a:latin typeface="+mn-lt"/>
          </a:endParaRPr>
        </a:p>
      </dgm:t>
    </dgm:pt>
    <dgm:pt modelId="{3EA6424D-BD07-45F9-B3D0-FB03FEEE4380}" type="parTrans" cxnId="{4AA24C1B-F204-45B7-ADFA-FB5302FBE876}">
      <dgm:prSet/>
      <dgm:spPr/>
      <dgm:t>
        <a:bodyPr/>
        <a:lstStyle/>
        <a:p>
          <a:endParaRPr lang="en-US" sz="2000"/>
        </a:p>
      </dgm:t>
    </dgm:pt>
    <dgm:pt modelId="{0E264CCE-C061-43C2-BCFD-93CF8BC39696}" type="sibTrans" cxnId="{4AA24C1B-F204-45B7-ADFA-FB5302FBE876}">
      <dgm:prSet/>
      <dgm:spPr/>
      <dgm:t>
        <a:bodyPr/>
        <a:lstStyle/>
        <a:p>
          <a:endParaRPr lang="en-US" sz="2000"/>
        </a:p>
      </dgm:t>
    </dgm:pt>
    <dgm:pt modelId="{CCEA1F41-617C-4B28-8939-B86939CE65B3}">
      <dgm:prSet custT="1"/>
      <dgm:spPr>
        <a:solidFill>
          <a:srgbClr val="000045"/>
        </a:solidFill>
      </dgm:spPr>
      <dgm:t>
        <a:bodyPr/>
        <a:lstStyle/>
        <a:p>
          <a:pPr algn="just"/>
          <a:r>
            <a:rPr lang="es-ES" sz="2000">
              <a:effectLst/>
              <a:latin typeface="+mn-lt"/>
              <a:ea typeface="Aptos" panose="020B0004020202020204" pitchFamily="34" charset="0"/>
              <a:cs typeface="Times New Roman" panose="02020603050405020304" pitchFamily="18" charset="0"/>
            </a:rPr>
            <a:t>Los prompts son iniciadores de conversación</a:t>
          </a:r>
          <a:endParaRPr lang="en-US" sz="2000">
            <a:latin typeface="+mn-lt"/>
          </a:endParaRPr>
        </a:p>
      </dgm:t>
    </dgm:pt>
    <dgm:pt modelId="{BA5B3B18-D55B-4B11-8709-D394D078282A}" type="parTrans" cxnId="{9D0F9131-6BE3-4C25-8562-67CCEA9C27E2}">
      <dgm:prSet/>
      <dgm:spPr/>
      <dgm:t>
        <a:bodyPr/>
        <a:lstStyle/>
        <a:p>
          <a:endParaRPr lang="en-US" sz="2000"/>
        </a:p>
      </dgm:t>
    </dgm:pt>
    <dgm:pt modelId="{D7940D8D-6677-4270-94CF-6BDA6A271A80}" type="sibTrans" cxnId="{9D0F9131-6BE3-4C25-8562-67CCEA9C27E2}">
      <dgm:prSet/>
      <dgm:spPr/>
      <dgm:t>
        <a:bodyPr/>
        <a:lstStyle/>
        <a:p>
          <a:endParaRPr lang="en-US" sz="2000"/>
        </a:p>
      </dgm:t>
    </dgm:pt>
    <dgm:pt modelId="{B5DE83D6-193B-42AF-954D-BFBE03F15F7A}">
      <dgm:prSet custT="1"/>
      <dgm:spPr>
        <a:solidFill>
          <a:srgbClr val="000045"/>
        </a:solidFill>
      </dgm:spPr>
      <dgm:t>
        <a:bodyPr/>
        <a:lstStyle/>
        <a:p>
          <a:pPr algn="l">
            <a:buFont typeface="Arial" panose="020B0604020202020204" pitchFamily="34" charset="0"/>
            <a:buChar char="•"/>
          </a:pPr>
          <a:r>
            <a:rPr lang="es-ES" sz="2000">
              <a:effectLst/>
              <a:latin typeface="+mn-lt"/>
              <a:ea typeface="Aptos" panose="020B0004020202020204" pitchFamily="34" charset="0"/>
              <a:cs typeface="Times New Roman" panose="02020603050405020304" pitchFamily="18" charset="0"/>
            </a:rPr>
            <a:t>Es como tener una conversación con otra persona.</a:t>
          </a:r>
          <a:endParaRPr lang="en-US" sz="2000">
            <a:latin typeface="+mn-lt"/>
          </a:endParaRPr>
        </a:p>
      </dgm:t>
    </dgm:pt>
    <dgm:pt modelId="{DF0CB5CC-43CF-42F7-B6B3-89ADFF9256F9}" type="parTrans" cxnId="{0C0B8A10-38F9-47D2-8660-5F53F2FDFACB}">
      <dgm:prSet/>
      <dgm:spPr/>
      <dgm:t>
        <a:bodyPr/>
        <a:lstStyle/>
        <a:p>
          <a:endParaRPr lang="es-CO" sz="2000"/>
        </a:p>
      </dgm:t>
    </dgm:pt>
    <dgm:pt modelId="{C5DCD4C2-8705-4B92-9A3A-AB439A881420}" type="sibTrans" cxnId="{0C0B8A10-38F9-47D2-8660-5F53F2FDFACB}">
      <dgm:prSet/>
      <dgm:spPr/>
      <dgm:t>
        <a:bodyPr/>
        <a:lstStyle/>
        <a:p>
          <a:endParaRPr lang="es-CO" sz="2000"/>
        </a:p>
      </dgm:t>
    </dgm:pt>
    <dgm:pt modelId="{2293D365-EF16-4B59-89F4-40A3E59ADBE7}" type="pres">
      <dgm:prSet presAssocID="{B146DCC7-7C4E-475C-809F-1C8BC3557CA6}" presName="linear" presStyleCnt="0">
        <dgm:presLayoutVars>
          <dgm:animLvl val="lvl"/>
          <dgm:resizeHandles val="exact"/>
        </dgm:presLayoutVars>
      </dgm:prSet>
      <dgm:spPr/>
    </dgm:pt>
    <dgm:pt modelId="{EA690484-D031-4298-8A50-7C0B7A689043}" type="pres">
      <dgm:prSet presAssocID="{D516B923-B488-4FE7-B404-872F77704BA6}" presName="parentText" presStyleLbl="node1" presStyleIdx="0" presStyleCnt="3">
        <dgm:presLayoutVars>
          <dgm:chMax val="0"/>
          <dgm:bulletEnabled val="1"/>
        </dgm:presLayoutVars>
      </dgm:prSet>
      <dgm:spPr/>
    </dgm:pt>
    <dgm:pt modelId="{5B3908C3-1AB4-4060-AB7D-5EFA960B64E1}" type="pres">
      <dgm:prSet presAssocID="{0E264CCE-C061-43C2-BCFD-93CF8BC39696}" presName="spacer" presStyleCnt="0"/>
      <dgm:spPr/>
    </dgm:pt>
    <dgm:pt modelId="{40E33685-1CFE-4914-A747-BEE996F5E7F2}" type="pres">
      <dgm:prSet presAssocID="{CCEA1F41-617C-4B28-8939-B86939CE65B3}" presName="parentText" presStyleLbl="node1" presStyleIdx="1" presStyleCnt="3">
        <dgm:presLayoutVars>
          <dgm:chMax val="0"/>
          <dgm:bulletEnabled val="1"/>
        </dgm:presLayoutVars>
      </dgm:prSet>
      <dgm:spPr/>
    </dgm:pt>
    <dgm:pt modelId="{F45794D9-2CC2-44FC-AAE9-5F23A5185213}" type="pres">
      <dgm:prSet presAssocID="{D7940D8D-6677-4270-94CF-6BDA6A271A80}" presName="spacer" presStyleCnt="0"/>
      <dgm:spPr/>
    </dgm:pt>
    <dgm:pt modelId="{109A1100-1C4C-41D7-947E-F1D5F9EFADF2}" type="pres">
      <dgm:prSet presAssocID="{B5DE83D6-193B-42AF-954D-BFBE03F15F7A}" presName="parentText" presStyleLbl="node1" presStyleIdx="2" presStyleCnt="3" custLinFactNeighborY="7439">
        <dgm:presLayoutVars>
          <dgm:chMax val="0"/>
          <dgm:bulletEnabled val="1"/>
        </dgm:presLayoutVars>
      </dgm:prSet>
      <dgm:spPr/>
    </dgm:pt>
  </dgm:ptLst>
  <dgm:cxnLst>
    <dgm:cxn modelId="{0C0B8A10-38F9-47D2-8660-5F53F2FDFACB}" srcId="{B146DCC7-7C4E-475C-809F-1C8BC3557CA6}" destId="{B5DE83D6-193B-42AF-954D-BFBE03F15F7A}" srcOrd="2" destOrd="0" parTransId="{DF0CB5CC-43CF-42F7-B6B3-89ADFF9256F9}" sibTransId="{C5DCD4C2-8705-4B92-9A3A-AB439A881420}"/>
    <dgm:cxn modelId="{4AA24C1B-F204-45B7-ADFA-FB5302FBE876}" srcId="{B146DCC7-7C4E-475C-809F-1C8BC3557CA6}" destId="{D516B923-B488-4FE7-B404-872F77704BA6}" srcOrd="0" destOrd="0" parTransId="{3EA6424D-BD07-45F9-B3D0-FB03FEEE4380}" sibTransId="{0E264CCE-C061-43C2-BCFD-93CF8BC39696}"/>
    <dgm:cxn modelId="{A58EEB2A-E42E-40FF-B0C0-714A6198F8A5}" type="presOf" srcId="{CCEA1F41-617C-4B28-8939-B86939CE65B3}" destId="{40E33685-1CFE-4914-A747-BEE996F5E7F2}" srcOrd="0" destOrd="0" presId="urn:microsoft.com/office/officeart/2005/8/layout/vList2"/>
    <dgm:cxn modelId="{9D0F9131-6BE3-4C25-8562-67CCEA9C27E2}" srcId="{B146DCC7-7C4E-475C-809F-1C8BC3557CA6}" destId="{CCEA1F41-617C-4B28-8939-B86939CE65B3}" srcOrd="1" destOrd="0" parTransId="{BA5B3B18-D55B-4B11-8709-D394D078282A}" sibTransId="{D7940D8D-6677-4270-94CF-6BDA6A271A80}"/>
    <dgm:cxn modelId="{1C3D9A9A-D486-4230-8710-3CDA5B02A349}" type="presOf" srcId="{D516B923-B488-4FE7-B404-872F77704BA6}" destId="{EA690484-D031-4298-8A50-7C0B7A689043}" srcOrd="0" destOrd="0" presId="urn:microsoft.com/office/officeart/2005/8/layout/vList2"/>
    <dgm:cxn modelId="{CBE53DA1-7FE3-4FEF-B416-C799EF9D283A}" type="presOf" srcId="{B146DCC7-7C4E-475C-809F-1C8BC3557CA6}" destId="{2293D365-EF16-4B59-89F4-40A3E59ADBE7}" srcOrd="0" destOrd="0" presId="urn:microsoft.com/office/officeart/2005/8/layout/vList2"/>
    <dgm:cxn modelId="{CEA1DFB5-628D-4662-B1FF-3D56854C79BC}" type="presOf" srcId="{B5DE83D6-193B-42AF-954D-BFBE03F15F7A}" destId="{109A1100-1C4C-41D7-947E-F1D5F9EFADF2}" srcOrd="0" destOrd="0" presId="urn:microsoft.com/office/officeart/2005/8/layout/vList2"/>
    <dgm:cxn modelId="{9E3C20D3-472C-4482-A91F-7D4AA2A8A5DB}" type="presParOf" srcId="{2293D365-EF16-4B59-89F4-40A3E59ADBE7}" destId="{EA690484-D031-4298-8A50-7C0B7A689043}" srcOrd="0" destOrd="0" presId="urn:microsoft.com/office/officeart/2005/8/layout/vList2"/>
    <dgm:cxn modelId="{495DE6D9-0DD7-43AA-913A-26045D0FB88E}" type="presParOf" srcId="{2293D365-EF16-4B59-89F4-40A3E59ADBE7}" destId="{5B3908C3-1AB4-4060-AB7D-5EFA960B64E1}" srcOrd="1" destOrd="0" presId="urn:microsoft.com/office/officeart/2005/8/layout/vList2"/>
    <dgm:cxn modelId="{E9588ECF-9ACF-4DD3-BF4E-7E4A1B2FB543}" type="presParOf" srcId="{2293D365-EF16-4B59-89F4-40A3E59ADBE7}" destId="{40E33685-1CFE-4914-A747-BEE996F5E7F2}" srcOrd="2" destOrd="0" presId="urn:microsoft.com/office/officeart/2005/8/layout/vList2"/>
    <dgm:cxn modelId="{8485FCE3-B130-4B34-9D51-1BCB930B91AC}" type="presParOf" srcId="{2293D365-EF16-4B59-89F4-40A3E59ADBE7}" destId="{F45794D9-2CC2-44FC-AAE9-5F23A5185213}" srcOrd="3" destOrd="0" presId="urn:microsoft.com/office/officeart/2005/8/layout/vList2"/>
    <dgm:cxn modelId="{0CEEBE3F-3254-4861-81B3-A6CC07A706D5}" type="presParOf" srcId="{2293D365-EF16-4B59-89F4-40A3E59ADBE7}" destId="{109A1100-1C4C-41D7-947E-F1D5F9EFADF2}" srcOrd="4"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813740B-C419-45CA-8FA7-05B01F7EA019}"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98336622-BA3D-43A8-AAFE-FB814F43CA9E}">
      <dgm:prSet custT="1"/>
      <dgm:spPr/>
      <dgm:t>
        <a:bodyPr/>
        <a:lstStyle/>
        <a:p>
          <a:r>
            <a:rPr lang="es-ES" sz="1600">
              <a:latin typeface="+mn-lt"/>
            </a:rPr>
            <a:t>Limitaciones de longitud</a:t>
          </a:r>
          <a:endParaRPr lang="en-US" sz="1600">
            <a:latin typeface="+mn-lt"/>
          </a:endParaRPr>
        </a:p>
      </dgm:t>
    </dgm:pt>
    <dgm:pt modelId="{53DD70F3-8487-461E-BE40-895D3DBF824D}" type="parTrans" cxnId="{D8B0881E-118D-4D77-A993-4AC6EAD144E8}">
      <dgm:prSet/>
      <dgm:spPr/>
      <dgm:t>
        <a:bodyPr/>
        <a:lstStyle/>
        <a:p>
          <a:endParaRPr lang="en-US" sz="2000"/>
        </a:p>
      </dgm:t>
    </dgm:pt>
    <dgm:pt modelId="{6CCE0430-0D64-455A-A6BE-8F629FF2C031}" type="sibTrans" cxnId="{D8B0881E-118D-4D77-A993-4AC6EAD144E8}">
      <dgm:prSet/>
      <dgm:spPr/>
      <dgm:t>
        <a:bodyPr/>
        <a:lstStyle/>
        <a:p>
          <a:endParaRPr lang="en-US" sz="2000"/>
        </a:p>
      </dgm:t>
    </dgm:pt>
    <dgm:pt modelId="{AD53B300-C9BA-4503-A020-6DB7E5C2EF72}">
      <dgm:prSet custT="1"/>
      <dgm:spPr/>
      <dgm:t>
        <a:bodyPr/>
        <a:lstStyle/>
        <a:p>
          <a:r>
            <a:rPr lang="es-ES" sz="1600">
              <a:latin typeface="+mn-lt"/>
            </a:rPr>
            <a:t>Costo y eficiencia.</a:t>
          </a:r>
          <a:endParaRPr lang="en-US" sz="1600">
            <a:latin typeface="+mn-lt"/>
          </a:endParaRPr>
        </a:p>
      </dgm:t>
    </dgm:pt>
    <dgm:pt modelId="{D2CA5F9C-5611-4842-92F1-9CD5A7DD5226}" type="parTrans" cxnId="{46A7B8E1-AC43-4DEE-A48E-D42534553430}">
      <dgm:prSet/>
      <dgm:spPr/>
      <dgm:t>
        <a:bodyPr/>
        <a:lstStyle/>
        <a:p>
          <a:endParaRPr lang="en-US" sz="2000"/>
        </a:p>
      </dgm:t>
    </dgm:pt>
    <dgm:pt modelId="{953CCF3F-D954-48E6-8B22-5139E4AC96A7}" type="sibTrans" cxnId="{46A7B8E1-AC43-4DEE-A48E-D42534553430}">
      <dgm:prSet/>
      <dgm:spPr/>
      <dgm:t>
        <a:bodyPr/>
        <a:lstStyle/>
        <a:p>
          <a:endParaRPr lang="en-US" sz="2000"/>
        </a:p>
      </dgm:t>
    </dgm:pt>
    <dgm:pt modelId="{63EF320E-459A-46D2-8CFF-367FBD52F146}">
      <dgm:prSet custT="1"/>
      <dgm:spPr/>
      <dgm:t>
        <a:bodyPr/>
        <a:lstStyle/>
        <a:p>
          <a:r>
            <a:rPr lang="es-ES" sz="1600">
              <a:latin typeface="+mn-lt"/>
            </a:rPr>
            <a:t>Precisión de respuestas.</a:t>
          </a:r>
          <a:endParaRPr lang="en-US" sz="1600">
            <a:latin typeface="+mn-lt"/>
          </a:endParaRPr>
        </a:p>
      </dgm:t>
    </dgm:pt>
    <dgm:pt modelId="{A38175E2-2E13-4EC8-984F-C3C85EE96DFD}" type="parTrans" cxnId="{D6C31818-1580-47E3-9ADE-472130F5569E}">
      <dgm:prSet/>
      <dgm:spPr/>
      <dgm:t>
        <a:bodyPr/>
        <a:lstStyle/>
        <a:p>
          <a:endParaRPr lang="en-US" sz="2000"/>
        </a:p>
      </dgm:t>
    </dgm:pt>
    <dgm:pt modelId="{BE34258C-2247-4DD1-9850-6564522138AB}" type="sibTrans" cxnId="{D6C31818-1580-47E3-9ADE-472130F5569E}">
      <dgm:prSet/>
      <dgm:spPr/>
      <dgm:t>
        <a:bodyPr/>
        <a:lstStyle/>
        <a:p>
          <a:endParaRPr lang="en-US" sz="2000"/>
        </a:p>
      </dgm:t>
    </dgm:pt>
    <dgm:pt modelId="{F1B8EECD-4FDD-4036-9A94-C5C621E6D33C}">
      <dgm:prSet custT="1"/>
      <dgm:spPr/>
      <dgm:t>
        <a:bodyPr/>
        <a:lstStyle/>
        <a:p>
          <a:r>
            <a:rPr lang="es-ES" sz="1600">
              <a:latin typeface="+mn-lt"/>
            </a:rPr>
            <a:t>Optimización de prompts.</a:t>
          </a:r>
          <a:endParaRPr lang="en-US" sz="1600">
            <a:latin typeface="+mn-lt"/>
          </a:endParaRPr>
        </a:p>
      </dgm:t>
    </dgm:pt>
    <dgm:pt modelId="{852C3D3E-BD3F-4139-9DEB-23A19074E2DC}" type="parTrans" cxnId="{8CF38BEA-11EC-4051-BB2D-CD0191B2471E}">
      <dgm:prSet/>
      <dgm:spPr/>
      <dgm:t>
        <a:bodyPr/>
        <a:lstStyle/>
        <a:p>
          <a:endParaRPr lang="en-US" sz="2000"/>
        </a:p>
      </dgm:t>
    </dgm:pt>
    <dgm:pt modelId="{3781C5A9-F3C2-41E9-8F21-98EB118F6F43}" type="sibTrans" cxnId="{8CF38BEA-11EC-4051-BB2D-CD0191B2471E}">
      <dgm:prSet/>
      <dgm:spPr/>
      <dgm:t>
        <a:bodyPr/>
        <a:lstStyle/>
        <a:p>
          <a:endParaRPr lang="en-US" sz="2000"/>
        </a:p>
      </dgm:t>
    </dgm:pt>
    <dgm:pt modelId="{13CB2F9A-46FA-4096-9B64-F62EC0DF8A08}">
      <dgm:prSet custT="1"/>
      <dgm:spPr/>
      <dgm:t>
        <a:bodyPr/>
        <a:lstStyle/>
        <a:p>
          <a:r>
            <a:rPr lang="es-ES" sz="1600">
              <a:latin typeface="+mn-lt"/>
            </a:rPr>
            <a:t>Evaluación y comparación de modelos.</a:t>
          </a:r>
          <a:endParaRPr lang="en-US" sz="1600">
            <a:latin typeface="+mn-lt"/>
          </a:endParaRPr>
        </a:p>
      </dgm:t>
    </dgm:pt>
    <dgm:pt modelId="{CAB9CEB9-7E55-44CD-A249-60F156DC6AD6}" type="parTrans" cxnId="{D2E15CD2-E44F-4A52-BC94-06DC01695396}">
      <dgm:prSet/>
      <dgm:spPr/>
      <dgm:t>
        <a:bodyPr/>
        <a:lstStyle/>
        <a:p>
          <a:endParaRPr lang="en-US" sz="2000"/>
        </a:p>
      </dgm:t>
    </dgm:pt>
    <dgm:pt modelId="{32AF81BE-31F1-40E1-85E6-DD3EB8AF70DA}" type="sibTrans" cxnId="{D2E15CD2-E44F-4A52-BC94-06DC01695396}">
      <dgm:prSet/>
      <dgm:spPr/>
      <dgm:t>
        <a:bodyPr/>
        <a:lstStyle/>
        <a:p>
          <a:endParaRPr lang="en-US" sz="2000"/>
        </a:p>
      </dgm:t>
    </dgm:pt>
    <dgm:pt modelId="{14D20446-F5A3-4387-8C31-3B02D8F4413E}">
      <dgm:prSet custT="1"/>
      <dgm:spPr/>
      <dgm:t>
        <a:bodyPr/>
        <a:lstStyle/>
        <a:p>
          <a:r>
            <a:rPr lang="es-ES" sz="1600">
              <a:latin typeface="+mn-lt"/>
            </a:rPr>
            <a:t>¿Por qué son importantes los tokens para el usuario?</a:t>
          </a:r>
          <a:endParaRPr lang="en-US" sz="1600">
            <a:latin typeface="+mn-lt"/>
          </a:endParaRPr>
        </a:p>
      </dgm:t>
    </dgm:pt>
    <dgm:pt modelId="{B62F98C4-1429-4457-A95A-AB21CA8A9A27}" type="parTrans" cxnId="{A0A38282-8C16-451D-901C-F272C0DB9646}">
      <dgm:prSet/>
      <dgm:spPr/>
      <dgm:t>
        <a:bodyPr/>
        <a:lstStyle/>
        <a:p>
          <a:endParaRPr lang="es-CO" sz="2000"/>
        </a:p>
      </dgm:t>
    </dgm:pt>
    <dgm:pt modelId="{8709527B-F0C0-49B3-939B-C894F19C3113}" type="sibTrans" cxnId="{A0A38282-8C16-451D-901C-F272C0DB9646}">
      <dgm:prSet/>
      <dgm:spPr/>
      <dgm:t>
        <a:bodyPr/>
        <a:lstStyle/>
        <a:p>
          <a:endParaRPr lang="es-CO" sz="2000"/>
        </a:p>
      </dgm:t>
    </dgm:pt>
    <dgm:pt modelId="{881B2956-DCA9-47A4-91BF-DEAC83B73752}" type="pres">
      <dgm:prSet presAssocID="{F813740B-C419-45CA-8FA7-05B01F7EA019}" presName="hierChild1" presStyleCnt="0">
        <dgm:presLayoutVars>
          <dgm:chPref val="1"/>
          <dgm:dir/>
          <dgm:animOne val="branch"/>
          <dgm:animLvl val="lvl"/>
          <dgm:resizeHandles/>
        </dgm:presLayoutVars>
      </dgm:prSet>
      <dgm:spPr/>
    </dgm:pt>
    <dgm:pt modelId="{C5650896-B0B1-4437-820C-EEEA3C0BC172}" type="pres">
      <dgm:prSet presAssocID="{14D20446-F5A3-4387-8C31-3B02D8F4413E}" presName="hierRoot1" presStyleCnt="0"/>
      <dgm:spPr/>
    </dgm:pt>
    <dgm:pt modelId="{8FF3B741-CF40-4091-AB07-0793595E783F}" type="pres">
      <dgm:prSet presAssocID="{14D20446-F5A3-4387-8C31-3B02D8F4413E}" presName="composite" presStyleCnt="0"/>
      <dgm:spPr/>
    </dgm:pt>
    <dgm:pt modelId="{F6FACCC7-0696-498B-B9AE-CD981D6F30B4}" type="pres">
      <dgm:prSet presAssocID="{14D20446-F5A3-4387-8C31-3B02D8F4413E}" presName="background" presStyleLbl="node0" presStyleIdx="0" presStyleCnt="1"/>
      <dgm:spPr>
        <a:solidFill>
          <a:srgbClr val="000045"/>
        </a:solidFill>
      </dgm:spPr>
    </dgm:pt>
    <dgm:pt modelId="{F9EBFEF8-16FE-4257-B011-9CFB1CECBFF0}" type="pres">
      <dgm:prSet presAssocID="{14D20446-F5A3-4387-8C31-3B02D8F4413E}" presName="text" presStyleLbl="fgAcc0" presStyleIdx="0" presStyleCnt="1">
        <dgm:presLayoutVars>
          <dgm:chPref val="3"/>
        </dgm:presLayoutVars>
      </dgm:prSet>
      <dgm:spPr/>
    </dgm:pt>
    <dgm:pt modelId="{FF36C3E6-698C-4A7A-ABF4-87561E4B1F26}" type="pres">
      <dgm:prSet presAssocID="{14D20446-F5A3-4387-8C31-3B02D8F4413E}" presName="hierChild2" presStyleCnt="0"/>
      <dgm:spPr/>
    </dgm:pt>
    <dgm:pt modelId="{C4D2D2DD-3E0A-4F31-A05B-067B2F5919F8}" type="pres">
      <dgm:prSet presAssocID="{53DD70F3-8487-461E-BE40-895D3DBF824D}" presName="Name10" presStyleLbl="parChTrans1D2" presStyleIdx="0" presStyleCnt="5"/>
      <dgm:spPr/>
    </dgm:pt>
    <dgm:pt modelId="{524370C0-EF3D-4CD9-9832-F5A45BF6845F}" type="pres">
      <dgm:prSet presAssocID="{98336622-BA3D-43A8-AAFE-FB814F43CA9E}" presName="hierRoot2" presStyleCnt="0"/>
      <dgm:spPr/>
    </dgm:pt>
    <dgm:pt modelId="{66EF2AD1-590C-4326-A20B-0D516F595C44}" type="pres">
      <dgm:prSet presAssocID="{98336622-BA3D-43A8-AAFE-FB814F43CA9E}" presName="composite2" presStyleCnt="0"/>
      <dgm:spPr/>
    </dgm:pt>
    <dgm:pt modelId="{D637F6CB-24E9-4CD4-81BB-8582B53031CE}" type="pres">
      <dgm:prSet presAssocID="{98336622-BA3D-43A8-AAFE-FB814F43CA9E}" presName="background2" presStyleLbl="node2" presStyleIdx="0" presStyleCnt="5"/>
      <dgm:spPr>
        <a:solidFill>
          <a:srgbClr val="000045"/>
        </a:solidFill>
      </dgm:spPr>
    </dgm:pt>
    <dgm:pt modelId="{B47B13DA-9BE0-4A29-B193-11C2171E8FD0}" type="pres">
      <dgm:prSet presAssocID="{98336622-BA3D-43A8-AAFE-FB814F43CA9E}" presName="text2" presStyleLbl="fgAcc2" presStyleIdx="0" presStyleCnt="5">
        <dgm:presLayoutVars>
          <dgm:chPref val="3"/>
        </dgm:presLayoutVars>
      </dgm:prSet>
      <dgm:spPr/>
    </dgm:pt>
    <dgm:pt modelId="{37AF2790-F048-409A-B0D1-FE4A0DB6B6B3}" type="pres">
      <dgm:prSet presAssocID="{98336622-BA3D-43A8-AAFE-FB814F43CA9E}" presName="hierChild3" presStyleCnt="0"/>
      <dgm:spPr/>
    </dgm:pt>
    <dgm:pt modelId="{E650E7D9-18C7-4382-A96B-8F140C2EC59D}" type="pres">
      <dgm:prSet presAssocID="{D2CA5F9C-5611-4842-92F1-9CD5A7DD5226}" presName="Name10" presStyleLbl="parChTrans1D2" presStyleIdx="1" presStyleCnt="5"/>
      <dgm:spPr/>
    </dgm:pt>
    <dgm:pt modelId="{9D99697F-B011-46D6-A058-E6BB686893F9}" type="pres">
      <dgm:prSet presAssocID="{AD53B300-C9BA-4503-A020-6DB7E5C2EF72}" presName="hierRoot2" presStyleCnt="0"/>
      <dgm:spPr/>
    </dgm:pt>
    <dgm:pt modelId="{DE007206-87D8-49A7-A1C9-F828EE47803C}" type="pres">
      <dgm:prSet presAssocID="{AD53B300-C9BA-4503-A020-6DB7E5C2EF72}" presName="composite2" presStyleCnt="0"/>
      <dgm:spPr/>
    </dgm:pt>
    <dgm:pt modelId="{B70E2246-7EAB-47E9-85F9-D9BE8141BB9D}" type="pres">
      <dgm:prSet presAssocID="{AD53B300-C9BA-4503-A020-6DB7E5C2EF72}" presName="background2" presStyleLbl="node2" presStyleIdx="1" presStyleCnt="5"/>
      <dgm:spPr>
        <a:solidFill>
          <a:srgbClr val="000045"/>
        </a:solidFill>
      </dgm:spPr>
    </dgm:pt>
    <dgm:pt modelId="{103C97B7-C17A-4776-AB07-47FCEA7CEDCF}" type="pres">
      <dgm:prSet presAssocID="{AD53B300-C9BA-4503-A020-6DB7E5C2EF72}" presName="text2" presStyleLbl="fgAcc2" presStyleIdx="1" presStyleCnt="5">
        <dgm:presLayoutVars>
          <dgm:chPref val="3"/>
        </dgm:presLayoutVars>
      </dgm:prSet>
      <dgm:spPr/>
    </dgm:pt>
    <dgm:pt modelId="{A5B493AB-CB2C-43B2-A4F9-80E415F4DECD}" type="pres">
      <dgm:prSet presAssocID="{AD53B300-C9BA-4503-A020-6DB7E5C2EF72}" presName="hierChild3" presStyleCnt="0"/>
      <dgm:spPr/>
    </dgm:pt>
    <dgm:pt modelId="{8E3371F8-BFA2-4B74-B920-0779C304C7F6}" type="pres">
      <dgm:prSet presAssocID="{A38175E2-2E13-4EC8-984F-C3C85EE96DFD}" presName="Name10" presStyleLbl="parChTrans1D2" presStyleIdx="2" presStyleCnt="5"/>
      <dgm:spPr/>
    </dgm:pt>
    <dgm:pt modelId="{EEBE741A-D67E-4C23-B549-B0E6771E2575}" type="pres">
      <dgm:prSet presAssocID="{63EF320E-459A-46D2-8CFF-367FBD52F146}" presName="hierRoot2" presStyleCnt="0"/>
      <dgm:spPr/>
    </dgm:pt>
    <dgm:pt modelId="{4CEFBF4D-55B8-48C4-A4E3-E823AE3752F1}" type="pres">
      <dgm:prSet presAssocID="{63EF320E-459A-46D2-8CFF-367FBD52F146}" presName="composite2" presStyleCnt="0"/>
      <dgm:spPr/>
    </dgm:pt>
    <dgm:pt modelId="{1F364A9C-2A83-4D4F-AC6D-1206FF7CA5E1}" type="pres">
      <dgm:prSet presAssocID="{63EF320E-459A-46D2-8CFF-367FBD52F146}" presName="background2" presStyleLbl="node2" presStyleIdx="2" presStyleCnt="5"/>
      <dgm:spPr>
        <a:solidFill>
          <a:srgbClr val="000045"/>
        </a:solidFill>
      </dgm:spPr>
    </dgm:pt>
    <dgm:pt modelId="{AECCB655-A6AC-4D8D-B3A1-7DC217C6BE0E}" type="pres">
      <dgm:prSet presAssocID="{63EF320E-459A-46D2-8CFF-367FBD52F146}" presName="text2" presStyleLbl="fgAcc2" presStyleIdx="2" presStyleCnt="5">
        <dgm:presLayoutVars>
          <dgm:chPref val="3"/>
        </dgm:presLayoutVars>
      </dgm:prSet>
      <dgm:spPr/>
    </dgm:pt>
    <dgm:pt modelId="{F8D5B440-9C59-46FB-9AE5-75714D2DED8E}" type="pres">
      <dgm:prSet presAssocID="{63EF320E-459A-46D2-8CFF-367FBD52F146}" presName="hierChild3" presStyleCnt="0"/>
      <dgm:spPr/>
    </dgm:pt>
    <dgm:pt modelId="{402EBDA9-07C7-4ECD-8631-E233A9D587E2}" type="pres">
      <dgm:prSet presAssocID="{852C3D3E-BD3F-4139-9DEB-23A19074E2DC}" presName="Name10" presStyleLbl="parChTrans1D2" presStyleIdx="3" presStyleCnt="5"/>
      <dgm:spPr/>
    </dgm:pt>
    <dgm:pt modelId="{923EA2B7-04BB-42FC-BC4F-DAE9FB0A92F4}" type="pres">
      <dgm:prSet presAssocID="{F1B8EECD-4FDD-4036-9A94-C5C621E6D33C}" presName="hierRoot2" presStyleCnt="0"/>
      <dgm:spPr/>
    </dgm:pt>
    <dgm:pt modelId="{0FA2F04E-CC80-4D2C-835B-FF7EAB78F73D}" type="pres">
      <dgm:prSet presAssocID="{F1B8EECD-4FDD-4036-9A94-C5C621E6D33C}" presName="composite2" presStyleCnt="0"/>
      <dgm:spPr/>
    </dgm:pt>
    <dgm:pt modelId="{60829F85-1A3B-44AA-8A7E-3FD858B7A3AF}" type="pres">
      <dgm:prSet presAssocID="{F1B8EECD-4FDD-4036-9A94-C5C621E6D33C}" presName="background2" presStyleLbl="node2" presStyleIdx="3" presStyleCnt="5"/>
      <dgm:spPr>
        <a:solidFill>
          <a:srgbClr val="000045"/>
        </a:solidFill>
      </dgm:spPr>
    </dgm:pt>
    <dgm:pt modelId="{C1116FCA-AD7D-44D2-B775-C7AEE5222617}" type="pres">
      <dgm:prSet presAssocID="{F1B8EECD-4FDD-4036-9A94-C5C621E6D33C}" presName="text2" presStyleLbl="fgAcc2" presStyleIdx="3" presStyleCnt="5">
        <dgm:presLayoutVars>
          <dgm:chPref val="3"/>
        </dgm:presLayoutVars>
      </dgm:prSet>
      <dgm:spPr/>
    </dgm:pt>
    <dgm:pt modelId="{17F69551-59D0-47E9-A3AF-5C5C917BD34C}" type="pres">
      <dgm:prSet presAssocID="{F1B8EECD-4FDD-4036-9A94-C5C621E6D33C}" presName="hierChild3" presStyleCnt="0"/>
      <dgm:spPr/>
    </dgm:pt>
    <dgm:pt modelId="{52AE0E4E-3645-4913-AE93-02B7227FE3AA}" type="pres">
      <dgm:prSet presAssocID="{CAB9CEB9-7E55-44CD-A249-60F156DC6AD6}" presName="Name10" presStyleLbl="parChTrans1D2" presStyleIdx="4" presStyleCnt="5"/>
      <dgm:spPr/>
    </dgm:pt>
    <dgm:pt modelId="{B47BF446-1E7A-4D29-888A-3DD08CCFF0B9}" type="pres">
      <dgm:prSet presAssocID="{13CB2F9A-46FA-4096-9B64-F62EC0DF8A08}" presName="hierRoot2" presStyleCnt="0"/>
      <dgm:spPr/>
    </dgm:pt>
    <dgm:pt modelId="{9CEED289-C49F-4816-B5A9-B97A4FA68867}" type="pres">
      <dgm:prSet presAssocID="{13CB2F9A-46FA-4096-9B64-F62EC0DF8A08}" presName="composite2" presStyleCnt="0"/>
      <dgm:spPr/>
    </dgm:pt>
    <dgm:pt modelId="{4329BA4A-E511-4653-B62E-F4F49E0FBED7}" type="pres">
      <dgm:prSet presAssocID="{13CB2F9A-46FA-4096-9B64-F62EC0DF8A08}" presName="background2" presStyleLbl="node2" presStyleIdx="4" presStyleCnt="5"/>
      <dgm:spPr>
        <a:solidFill>
          <a:srgbClr val="000045"/>
        </a:solidFill>
      </dgm:spPr>
    </dgm:pt>
    <dgm:pt modelId="{B260E0B1-CEBA-4F89-A5DE-4A65207E9770}" type="pres">
      <dgm:prSet presAssocID="{13CB2F9A-46FA-4096-9B64-F62EC0DF8A08}" presName="text2" presStyleLbl="fgAcc2" presStyleIdx="4" presStyleCnt="5">
        <dgm:presLayoutVars>
          <dgm:chPref val="3"/>
        </dgm:presLayoutVars>
      </dgm:prSet>
      <dgm:spPr/>
    </dgm:pt>
    <dgm:pt modelId="{913C15FC-1916-4BFE-8654-3E4B32F61C33}" type="pres">
      <dgm:prSet presAssocID="{13CB2F9A-46FA-4096-9B64-F62EC0DF8A08}" presName="hierChild3" presStyleCnt="0"/>
      <dgm:spPr/>
    </dgm:pt>
  </dgm:ptLst>
  <dgm:cxnLst>
    <dgm:cxn modelId="{65DCD212-335E-433C-9D97-456555051B5F}" type="presOf" srcId="{13CB2F9A-46FA-4096-9B64-F62EC0DF8A08}" destId="{B260E0B1-CEBA-4F89-A5DE-4A65207E9770}" srcOrd="0" destOrd="0" presId="urn:microsoft.com/office/officeart/2005/8/layout/hierarchy1"/>
    <dgm:cxn modelId="{D6C31818-1580-47E3-9ADE-472130F5569E}" srcId="{14D20446-F5A3-4387-8C31-3B02D8F4413E}" destId="{63EF320E-459A-46D2-8CFF-367FBD52F146}" srcOrd="2" destOrd="0" parTransId="{A38175E2-2E13-4EC8-984F-C3C85EE96DFD}" sibTransId="{BE34258C-2247-4DD1-9850-6564522138AB}"/>
    <dgm:cxn modelId="{A3D83319-DD61-4856-9C84-24CCD573CE60}" type="presOf" srcId="{CAB9CEB9-7E55-44CD-A249-60F156DC6AD6}" destId="{52AE0E4E-3645-4913-AE93-02B7227FE3AA}" srcOrd="0" destOrd="0" presId="urn:microsoft.com/office/officeart/2005/8/layout/hierarchy1"/>
    <dgm:cxn modelId="{9A51CC1C-2980-481E-80D1-B1A3D2DF82E3}" type="presOf" srcId="{D2CA5F9C-5611-4842-92F1-9CD5A7DD5226}" destId="{E650E7D9-18C7-4382-A96B-8F140C2EC59D}" srcOrd="0" destOrd="0" presId="urn:microsoft.com/office/officeart/2005/8/layout/hierarchy1"/>
    <dgm:cxn modelId="{0D88581E-31AF-4602-BAF9-459A154454F7}" type="presOf" srcId="{14D20446-F5A3-4387-8C31-3B02D8F4413E}" destId="{F9EBFEF8-16FE-4257-B011-9CFB1CECBFF0}" srcOrd="0" destOrd="0" presId="urn:microsoft.com/office/officeart/2005/8/layout/hierarchy1"/>
    <dgm:cxn modelId="{D8B0881E-118D-4D77-A993-4AC6EAD144E8}" srcId="{14D20446-F5A3-4387-8C31-3B02D8F4413E}" destId="{98336622-BA3D-43A8-AAFE-FB814F43CA9E}" srcOrd="0" destOrd="0" parTransId="{53DD70F3-8487-461E-BE40-895D3DBF824D}" sibTransId="{6CCE0430-0D64-455A-A6BE-8F629FF2C031}"/>
    <dgm:cxn modelId="{D62FFD25-E4BA-4B00-BB7A-DB01307F85D7}" type="presOf" srcId="{F1B8EECD-4FDD-4036-9A94-C5C621E6D33C}" destId="{C1116FCA-AD7D-44D2-B775-C7AEE5222617}" srcOrd="0" destOrd="0" presId="urn:microsoft.com/office/officeart/2005/8/layout/hierarchy1"/>
    <dgm:cxn modelId="{8C474B30-0783-438D-BFBC-60E69D12A10A}" type="presOf" srcId="{63EF320E-459A-46D2-8CFF-367FBD52F146}" destId="{AECCB655-A6AC-4D8D-B3A1-7DC217C6BE0E}" srcOrd="0" destOrd="0" presId="urn:microsoft.com/office/officeart/2005/8/layout/hierarchy1"/>
    <dgm:cxn modelId="{21E9976F-EA82-475C-B506-81248541B4C0}" type="presOf" srcId="{53DD70F3-8487-461E-BE40-895D3DBF824D}" destId="{C4D2D2DD-3E0A-4F31-A05B-067B2F5919F8}" srcOrd="0" destOrd="0" presId="urn:microsoft.com/office/officeart/2005/8/layout/hierarchy1"/>
    <dgm:cxn modelId="{A0A38282-8C16-451D-901C-F272C0DB9646}" srcId="{F813740B-C419-45CA-8FA7-05B01F7EA019}" destId="{14D20446-F5A3-4387-8C31-3B02D8F4413E}" srcOrd="0" destOrd="0" parTransId="{B62F98C4-1429-4457-A95A-AB21CA8A9A27}" sibTransId="{8709527B-F0C0-49B3-939B-C894F19C3113}"/>
    <dgm:cxn modelId="{835AF6B6-D9B0-4166-9E28-03D87E60C074}" type="presOf" srcId="{A38175E2-2E13-4EC8-984F-C3C85EE96DFD}" destId="{8E3371F8-BFA2-4B74-B920-0779C304C7F6}" srcOrd="0" destOrd="0" presId="urn:microsoft.com/office/officeart/2005/8/layout/hierarchy1"/>
    <dgm:cxn modelId="{CCD3CDBF-E4F4-4D7C-82EA-AC70657129C1}" type="presOf" srcId="{98336622-BA3D-43A8-AAFE-FB814F43CA9E}" destId="{B47B13DA-9BE0-4A29-B193-11C2171E8FD0}" srcOrd="0" destOrd="0" presId="urn:microsoft.com/office/officeart/2005/8/layout/hierarchy1"/>
    <dgm:cxn modelId="{B59F47C5-BA53-4DEC-A82D-17AF0EF06396}" type="presOf" srcId="{AD53B300-C9BA-4503-A020-6DB7E5C2EF72}" destId="{103C97B7-C17A-4776-AB07-47FCEA7CEDCF}" srcOrd="0" destOrd="0" presId="urn:microsoft.com/office/officeart/2005/8/layout/hierarchy1"/>
    <dgm:cxn modelId="{D2E15CD2-E44F-4A52-BC94-06DC01695396}" srcId="{14D20446-F5A3-4387-8C31-3B02D8F4413E}" destId="{13CB2F9A-46FA-4096-9B64-F62EC0DF8A08}" srcOrd="4" destOrd="0" parTransId="{CAB9CEB9-7E55-44CD-A249-60F156DC6AD6}" sibTransId="{32AF81BE-31F1-40E1-85E6-DD3EB8AF70DA}"/>
    <dgm:cxn modelId="{46A7B8E1-AC43-4DEE-A48E-D42534553430}" srcId="{14D20446-F5A3-4387-8C31-3B02D8F4413E}" destId="{AD53B300-C9BA-4503-A020-6DB7E5C2EF72}" srcOrd="1" destOrd="0" parTransId="{D2CA5F9C-5611-4842-92F1-9CD5A7DD5226}" sibTransId="{953CCF3F-D954-48E6-8B22-5139E4AC96A7}"/>
    <dgm:cxn modelId="{8CF38BEA-11EC-4051-BB2D-CD0191B2471E}" srcId="{14D20446-F5A3-4387-8C31-3B02D8F4413E}" destId="{F1B8EECD-4FDD-4036-9A94-C5C621E6D33C}" srcOrd="3" destOrd="0" parTransId="{852C3D3E-BD3F-4139-9DEB-23A19074E2DC}" sibTransId="{3781C5A9-F3C2-41E9-8F21-98EB118F6F43}"/>
    <dgm:cxn modelId="{97BEAEF3-C00B-4CB4-A372-B2FA379CED35}" type="presOf" srcId="{852C3D3E-BD3F-4139-9DEB-23A19074E2DC}" destId="{402EBDA9-07C7-4ECD-8631-E233A9D587E2}" srcOrd="0" destOrd="0" presId="urn:microsoft.com/office/officeart/2005/8/layout/hierarchy1"/>
    <dgm:cxn modelId="{F16904FD-B112-4F83-831D-A2E107697807}" type="presOf" srcId="{F813740B-C419-45CA-8FA7-05B01F7EA019}" destId="{881B2956-DCA9-47A4-91BF-DEAC83B73752}" srcOrd="0" destOrd="0" presId="urn:microsoft.com/office/officeart/2005/8/layout/hierarchy1"/>
    <dgm:cxn modelId="{93384005-57B8-4226-A08A-BBADE979DE1B}" type="presParOf" srcId="{881B2956-DCA9-47A4-91BF-DEAC83B73752}" destId="{C5650896-B0B1-4437-820C-EEEA3C0BC172}" srcOrd="0" destOrd="0" presId="urn:microsoft.com/office/officeart/2005/8/layout/hierarchy1"/>
    <dgm:cxn modelId="{644B6A6D-04BB-4DA7-B80A-7121D536F16F}" type="presParOf" srcId="{C5650896-B0B1-4437-820C-EEEA3C0BC172}" destId="{8FF3B741-CF40-4091-AB07-0793595E783F}" srcOrd="0" destOrd="0" presId="urn:microsoft.com/office/officeart/2005/8/layout/hierarchy1"/>
    <dgm:cxn modelId="{2FC6C87B-6EF6-40CF-82C0-46A67CFD1DBD}" type="presParOf" srcId="{8FF3B741-CF40-4091-AB07-0793595E783F}" destId="{F6FACCC7-0696-498B-B9AE-CD981D6F30B4}" srcOrd="0" destOrd="0" presId="urn:microsoft.com/office/officeart/2005/8/layout/hierarchy1"/>
    <dgm:cxn modelId="{3A401C10-DA86-489B-8E90-3ACE05AF3977}" type="presParOf" srcId="{8FF3B741-CF40-4091-AB07-0793595E783F}" destId="{F9EBFEF8-16FE-4257-B011-9CFB1CECBFF0}" srcOrd="1" destOrd="0" presId="urn:microsoft.com/office/officeart/2005/8/layout/hierarchy1"/>
    <dgm:cxn modelId="{7F7512A1-4700-4D99-9E70-307F86E5844B}" type="presParOf" srcId="{C5650896-B0B1-4437-820C-EEEA3C0BC172}" destId="{FF36C3E6-698C-4A7A-ABF4-87561E4B1F26}" srcOrd="1" destOrd="0" presId="urn:microsoft.com/office/officeart/2005/8/layout/hierarchy1"/>
    <dgm:cxn modelId="{84A8AAEE-9E55-464C-A412-7B49246C0E34}" type="presParOf" srcId="{FF36C3E6-698C-4A7A-ABF4-87561E4B1F26}" destId="{C4D2D2DD-3E0A-4F31-A05B-067B2F5919F8}" srcOrd="0" destOrd="0" presId="urn:microsoft.com/office/officeart/2005/8/layout/hierarchy1"/>
    <dgm:cxn modelId="{CD51F6BA-F77F-48B1-936F-D7338534BCD3}" type="presParOf" srcId="{FF36C3E6-698C-4A7A-ABF4-87561E4B1F26}" destId="{524370C0-EF3D-4CD9-9832-F5A45BF6845F}" srcOrd="1" destOrd="0" presId="urn:microsoft.com/office/officeart/2005/8/layout/hierarchy1"/>
    <dgm:cxn modelId="{4C2F9B67-DA79-4302-8C8E-45EE7F91925A}" type="presParOf" srcId="{524370C0-EF3D-4CD9-9832-F5A45BF6845F}" destId="{66EF2AD1-590C-4326-A20B-0D516F595C44}" srcOrd="0" destOrd="0" presId="urn:microsoft.com/office/officeart/2005/8/layout/hierarchy1"/>
    <dgm:cxn modelId="{04D65497-CED2-4EAA-B7F8-81B626679BAC}" type="presParOf" srcId="{66EF2AD1-590C-4326-A20B-0D516F595C44}" destId="{D637F6CB-24E9-4CD4-81BB-8582B53031CE}" srcOrd="0" destOrd="0" presId="urn:microsoft.com/office/officeart/2005/8/layout/hierarchy1"/>
    <dgm:cxn modelId="{C9812BAA-4B4D-4B79-85E6-E4B56207B46E}" type="presParOf" srcId="{66EF2AD1-590C-4326-A20B-0D516F595C44}" destId="{B47B13DA-9BE0-4A29-B193-11C2171E8FD0}" srcOrd="1" destOrd="0" presId="urn:microsoft.com/office/officeart/2005/8/layout/hierarchy1"/>
    <dgm:cxn modelId="{0912A56F-C7F1-432D-B2A2-55A0A019B5F5}" type="presParOf" srcId="{524370C0-EF3D-4CD9-9832-F5A45BF6845F}" destId="{37AF2790-F048-409A-B0D1-FE4A0DB6B6B3}" srcOrd="1" destOrd="0" presId="urn:microsoft.com/office/officeart/2005/8/layout/hierarchy1"/>
    <dgm:cxn modelId="{56BFD237-2227-47E8-9AE6-595CD09F6665}" type="presParOf" srcId="{FF36C3E6-698C-4A7A-ABF4-87561E4B1F26}" destId="{E650E7D9-18C7-4382-A96B-8F140C2EC59D}" srcOrd="2" destOrd="0" presId="urn:microsoft.com/office/officeart/2005/8/layout/hierarchy1"/>
    <dgm:cxn modelId="{E01B5070-6488-4AC4-ABE3-F10297E9DBA5}" type="presParOf" srcId="{FF36C3E6-698C-4A7A-ABF4-87561E4B1F26}" destId="{9D99697F-B011-46D6-A058-E6BB686893F9}" srcOrd="3" destOrd="0" presId="urn:microsoft.com/office/officeart/2005/8/layout/hierarchy1"/>
    <dgm:cxn modelId="{3229F626-EEF3-4810-B8A1-B1A5CE48EC4A}" type="presParOf" srcId="{9D99697F-B011-46D6-A058-E6BB686893F9}" destId="{DE007206-87D8-49A7-A1C9-F828EE47803C}" srcOrd="0" destOrd="0" presId="urn:microsoft.com/office/officeart/2005/8/layout/hierarchy1"/>
    <dgm:cxn modelId="{278F9DBE-70D1-470E-88FA-D61885BBE443}" type="presParOf" srcId="{DE007206-87D8-49A7-A1C9-F828EE47803C}" destId="{B70E2246-7EAB-47E9-85F9-D9BE8141BB9D}" srcOrd="0" destOrd="0" presId="urn:microsoft.com/office/officeart/2005/8/layout/hierarchy1"/>
    <dgm:cxn modelId="{76DF645D-EF87-444F-9559-F6C8D6E29759}" type="presParOf" srcId="{DE007206-87D8-49A7-A1C9-F828EE47803C}" destId="{103C97B7-C17A-4776-AB07-47FCEA7CEDCF}" srcOrd="1" destOrd="0" presId="urn:microsoft.com/office/officeart/2005/8/layout/hierarchy1"/>
    <dgm:cxn modelId="{1950422C-94BD-433F-AB65-3DC214DDFC73}" type="presParOf" srcId="{9D99697F-B011-46D6-A058-E6BB686893F9}" destId="{A5B493AB-CB2C-43B2-A4F9-80E415F4DECD}" srcOrd="1" destOrd="0" presId="urn:microsoft.com/office/officeart/2005/8/layout/hierarchy1"/>
    <dgm:cxn modelId="{69B26432-C5FF-4866-AA07-35408C31177D}" type="presParOf" srcId="{FF36C3E6-698C-4A7A-ABF4-87561E4B1F26}" destId="{8E3371F8-BFA2-4B74-B920-0779C304C7F6}" srcOrd="4" destOrd="0" presId="urn:microsoft.com/office/officeart/2005/8/layout/hierarchy1"/>
    <dgm:cxn modelId="{9B25C476-3DD5-4B7A-BBCD-DA75C79D6566}" type="presParOf" srcId="{FF36C3E6-698C-4A7A-ABF4-87561E4B1F26}" destId="{EEBE741A-D67E-4C23-B549-B0E6771E2575}" srcOrd="5" destOrd="0" presId="urn:microsoft.com/office/officeart/2005/8/layout/hierarchy1"/>
    <dgm:cxn modelId="{A9122639-FF2D-4456-8679-98CBB813D595}" type="presParOf" srcId="{EEBE741A-D67E-4C23-B549-B0E6771E2575}" destId="{4CEFBF4D-55B8-48C4-A4E3-E823AE3752F1}" srcOrd="0" destOrd="0" presId="urn:microsoft.com/office/officeart/2005/8/layout/hierarchy1"/>
    <dgm:cxn modelId="{FE59F2EA-2BE2-4E0D-8FF6-E951BF4D1DE1}" type="presParOf" srcId="{4CEFBF4D-55B8-48C4-A4E3-E823AE3752F1}" destId="{1F364A9C-2A83-4D4F-AC6D-1206FF7CA5E1}" srcOrd="0" destOrd="0" presId="urn:microsoft.com/office/officeart/2005/8/layout/hierarchy1"/>
    <dgm:cxn modelId="{C5C73429-A11E-4C8C-BBCA-7D3DA271C866}" type="presParOf" srcId="{4CEFBF4D-55B8-48C4-A4E3-E823AE3752F1}" destId="{AECCB655-A6AC-4D8D-B3A1-7DC217C6BE0E}" srcOrd="1" destOrd="0" presId="urn:microsoft.com/office/officeart/2005/8/layout/hierarchy1"/>
    <dgm:cxn modelId="{0134C916-4B14-4B3E-A6D5-427C62F70A0A}" type="presParOf" srcId="{EEBE741A-D67E-4C23-B549-B0E6771E2575}" destId="{F8D5B440-9C59-46FB-9AE5-75714D2DED8E}" srcOrd="1" destOrd="0" presId="urn:microsoft.com/office/officeart/2005/8/layout/hierarchy1"/>
    <dgm:cxn modelId="{D7513FB9-71DB-4C79-893C-A82781C66E7E}" type="presParOf" srcId="{FF36C3E6-698C-4A7A-ABF4-87561E4B1F26}" destId="{402EBDA9-07C7-4ECD-8631-E233A9D587E2}" srcOrd="6" destOrd="0" presId="urn:microsoft.com/office/officeart/2005/8/layout/hierarchy1"/>
    <dgm:cxn modelId="{856B715A-DB7A-4DBA-9CB3-AD9AC3E4F6C9}" type="presParOf" srcId="{FF36C3E6-698C-4A7A-ABF4-87561E4B1F26}" destId="{923EA2B7-04BB-42FC-BC4F-DAE9FB0A92F4}" srcOrd="7" destOrd="0" presId="urn:microsoft.com/office/officeart/2005/8/layout/hierarchy1"/>
    <dgm:cxn modelId="{6F1A399A-9E79-4ED4-99B3-32135F504452}" type="presParOf" srcId="{923EA2B7-04BB-42FC-BC4F-DAE9FB0A92F4}" destId="{0FA2F04E-CC80-4D2C-835B-FF7EAB78F73D}" srcOrd="0" destOrd="0" presId="urn:microsoft.com/office/officeart/2005/8/layout/hierarchy1"/>
    <dgm:cxn modelId="{4ABBC323-8A9B-4176-8399-56B36C69C291}" type="presParOf" srcId="{0FA2F04E-CC80-4D2C-835B-FF7EAB78F73D}" destId="{60829F85-1A3B-44AA-8A7E-3FD858B7A3AF}" srcOrd="0" destOrd="0" presId="urn:microsoft.com/office/officeart/2005/8/layout/hierarchy1"/>
    <dgm:cxn modelId="{D1A6CE75-C9A1-4A5E-8B89-2C55E51EECBC}" type="presParOf" srcId="{0FA2F04E-CC80-4D2C-835B-FF7EAB78F73D}" destId="{C1116FCA-AD7D-44D2-B775-C7AEE5222617}" srcOrd="1" destOrd="0" presId="urn:microsoft.com/office/officeart/2005/8/layout/hierarchy1"/>
    <dgm:cxn modelId="{75B43771-5394-4712-A865-1EA12513D52A}" type="presParOf" srcId="{923EA2B7-04BB-42FC-BC4F-DAE9FB0A92F4}" destId="{17F69551-59D0-47E9-A3AF-5C5C917BD34C}" srcOrd="1" destOrd="0" presId="urn:microsoft.com/office/officeart/2005/8/layout/hierarchy1"/>
    <dgm:cxn modelId="{6D50D593-12F3-43E7-A4F7-835E6A694B03}" type="presParOf" srcId="{FF36C3E6-698C-4A7A-ABF4-87561E4B1F26}" destId="{52AE0E4E-3645-4913-AE93-02B7227FE3AA}" srcOrd="8" destOrd="0" presId="urn:microsoft.com/office/officeart/2005/8/layout/hierarchy1"/>
    <dgm:cxn modelId="{FF3ABA32-1A1F-4E0E-9D13-3A1018A92E60}" type="presParOf" srcId="{FF36C3E6-698C-4A7A-ABF4-87561E4B1F26}" destId="{B47BF446-1E7A-4D29-888A-3DD08CCFF0B9}" srcOrd="9" destOrd="0" presId="urn:microsoft.com/office/officeart/2005/8/layout/hierarchy1"/>
    <dgm:cxn modelId="{F2DED7F9-EC8C-408C-A1A3-6031E277EC0B}" type="presParOf" srcId="{B47BF446-1E7A-4D29-888A-3DD08CCFF0B9}" destId="{9CEED289-C49F-4816-B5A9-B97A4FA68867}" srcOrd="0" destOrd="0" presId="urn:microsoft.com/office/officeart/2005/8/layout/hierarchy1"/>
    <dgm:cxn modelId="{10B38C23-77A8-46A1-A6E5-892922ABBEF9}" type="presParOf" srcId="{9CEED289-C49F-4816-B5A9-B97A4FA68867}" destId="{4329BA4A-E511-4653-B62E-F4F49E0FBED7}" srcOrd="0" destOrd="0" presId="urn:microsoft.com/office/officeart/2005/8/layout/hierarchy1"/>
    <dgm:cxn modelId="{1D0183C8-DDE5-4E49-80ED-D97A02F67048}" type="presParOf" srcId="{9CEED289-C49F-4816-B5A9-B97A4FA68867}" destId="{B260E0B1-CEBA-4F89-A5DE-4A65207E9770}" srcOrd="1" destOrd="0" presId="urn:microsoft.com/office/officeart/2005/8/layout/hierarchy1"/>
    <dgm:cxn modelId="{0AC5BAA0-7E55-45C0-BFE4-15CD2366E212}" type="presParOf" srcId="{B47BF446-1E7A-4D29-888A-3DD08CCFF0B9}" destId="{913C15FC-1916-4BFE-8654-3E4B32F61C33}"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E4BA67-D0E2-4075-8BF8-A2FBAE311D40}">
      <dsp:nvSpPr>
        <dsp:cNvPr id="0" name=""/>
        <dsp:cNvSpPr/>
      </dsp:nvSpPr>
      <dsp:spPr>
        <a:xfrm>
          <a:off x="0" y="2437"/>
          <a:ext cx="11273558"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91E5C9-2861-4609-9EDC-4C7AB2457803}">
      <dsp:nvSpPr>
        <dsp:cNvPr id="0" name=""/>
        <dsp:cNvSpPr/>
      </dsp:nvSpPr>
      <dsp:spPr>
        <a:xfrm>
          <a:off x="0" y="2437"/>
          <a:ext cx="2254711" cy="1662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Font typeface="+mj-lt"/>
            <a:buNone/>
          </a:pPr>
          <a:r>
            <a:rPr lang="es-ES" sz="2500" kern="1200" dirty="0">
              <a:solidFill>
                <a:srgbClr val="000045"/>
              </a:solidFill>
            </a:rPr>
            <a:t>1. Historia de la IA</a:t>
          </a:r>
          <a:endParaRPr lang="es-CO" sz="2500" kern="1200" dirty="0">
            <a:solidFill>
              <a:srgbClr val="000045"/>
            </a:solidFill>
          </a:endParaRPr>
        </a:p>
      </dsp:txBody>
      <dsp:txXfrm>
        <a:off x="0" y="2437"/>
        <a:ext cx="2254711" cy="1662412"/>
      </dsp:txXfrm>
    </dsp:sp>
    <dsp:sp modelId="{0674DF2A-DB94-4893-8E96-2B080944F0F5}">
      <dsp:nvSpPr>
        <dsp:cNvPr id="0" name=""/>
        <dsp:cNvSpPr/>
      </dsp:nvSpPr>
      <dsp:spPr>
        <a:xfrm>
          <a:off x="0" y="1664850"/>
          <a:ext cx="11273558"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A1BBC9-897A-478B-8339-FCAC6090C8D5}">
      <dsp:nvSpPr>
        <dsp:cNvPr id="0" name=""/>
        <dsp:cNvSpPr/>
      </dsp:nvSpPr>
      <dsp:spPr>
        <a:xfrm>
          <a:off x="0" y="1664850"/>
          <a:ext cx="2254711" cy="1662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s-ES" sz="2500" kern="1200" dirty="0">
              <a:solidFill>
                <a:srgbClr val="000045"/>
              </a:solidFill>
            </a:rPr>
            <a:t>2. Ética y sesgo que trae consigo la IA</a:t>
          </a:r>
        </a:p>
      </dsp:txBody>
      <dsp:txXfrm>
        <a:off x="0" y="1664850"/>
        <a:ext cx="2254711" cy="1662412"/>
      </dsp:txXfrm>
    </dsp:sp>
    <dsp:sp modelId="{9F2FE921-EC18-417E-AB20-CFF2BEA37A9E}">
      <dsp:nvSpPr>
        <dsp:cNvPr id="0" name=""/>
        <dsp:cNvSpPr/>
      </dsp:nvSpPr>
      <dsp:spPr>
        <a:xfrm>
          <a:off x="0" y="3327262"/>
          <a:ext cx="11273558"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15EE6F-EDA6-42AE-8B1A-E6CB2DFD105B}">
      <dsp:nvSpPr>
        <dsp:cNvPr id="0" name=""/>
        <dsp:cNvSpPr/>
      </dsp:nvSpPr>
      <dsp:spPr>
        <a:xfrm>
          <a:off x="0" y="3327262"/>
          <a:ext cx="2254711" cy="1662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s-ES" sz="2500" kern="1200" dirty="0">
              <a:solidFill>
                <a:srgbClr val="000045"/>
              </a:solidFill>
            </a:rPr>
            <a:t>3.Trabajar </a:t>
          </a:r>
          <a:r>
            <a:rPr lang="es-ES" sz="2500" kern="1200" dirty="0" err="1">
              <a:solidFill>
                <a:srgbClr val="000045"/>
              </a:solidFill>
            </a:rPr>
            <a:t>Prompts</a:t>
          </a:r>
          <a:r>
            <a:rPr lang="es-ES" sz="2500" kern="1200" dirty="0">
              <a:solidFill>
                <a:srgbClr val="000045"/>
              </a:solidFill>
            </a:rPr>
            <a:t> en </a:t>
          </a:r>
          <a:r>
            <a:rPr lang="es-ES" sz="2500" kern="1200" dirty="0" err="1">
              <a:solidFill>
                <a:srgbClr val="000045"/>
              </a:solidFill>
            </a:rPr>
            <a:t>LLM’s</a:t>
          </a:r>
          <a:endParaRPr lang="es-ES" sz="2500" kern="1200" dirty="0">
            <a:solidFill>
              <a:srgbClr val="000045"/>
            </a:solidFill>
          </a:endParaRPr>
        </a:p>
      </dsp:txBody>
      <dsp:txXfrm>
        <a:off x="0" y="3327262"/>
        <a:ext cx="2254711" cy="1662412"/>
      </dsp:txXfrm>
    </dsp:sp>
    <dsp:sp modelId="{050F5EC6-D546-404F-B82C-B80A7D2FAC9D}">
      <dsp:nvSpPr>
        <dsp:cNvPr id="0" name=""/>
        <dsp:cNvSpPr/>
      </dsp:nvSpPr>
      <dsp:spPr>
        <a:xfrm>
          <a:off x="2423814" y="3346805"/>
          <a:ext cx="8849743" cy="3908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ES" sz="1700" kern="1200">
              <a:solidFill>
                <a:srgbClr val="000045"/>
              </a:solidFill>
            </a:rPr>
            <a:t>Configuración Inicial</a:t>
          </a:r>
          <a:endParaRPr lang="es-ES" sz="1700" kern="1200" dirty="0">
            <a:solidFill>
              <a:srgbClr val="000045"/>
            </a:solidFill>
          </a:endParaRPr>
        </a:p>
      </dsp:txBody>
      <dsp:txXfrm>
        <a:off x="2423814" y="3346805"/>
        <a:ext cx="8849743" cy="390845"/>
      </dsp:txXfrm>
    </dsp:sp>
    <dsp:sp modelId="{191E46EB-7901-4E0E-ABEE-58E9CE40134F}">
      <dsp:nvSpPr>
        <dsp:cNvPr id="0" name=""/>
        <dsp:cNvSpPr/>
      </dsp:nvSpPr>
      <dsp:spPr>
        <a:xfrm>
          <a:off x="2254711" y="3737650"/>
          <a:ext cx="9018846"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C62C077-EFE9-4771-8D25-9D1794891E92}">
      <dsp:nvSpPr>
        <dsp:cNvPr id="0" name=""/>
        <dsp:cNvSpPr/>
      </dsp:nvSpPr>
      <dsp:spPr>
        <a:xfrm>
          <a:off x="2423814" y="3757192"/>
          <a:ext cx="8849743" cy="3908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ES" sz="1700" kern="1200" dirty="0">
              <a:solidFill>
                <a:srgbClr val="000045"/>
              </a:solidFill>
            </a:rPr>
            <a:t>Funciones para </a:t>
          </a:r>
          <a:r>
            <a:rPr lang="es-ES" sz="1700" kern="1200" dirty="0" err="1">
              <a:solidFill>
                <a:srgbClr val="000045"/>
              </a:solidFill>
            </a:rPr>
            <a:t>Prompts</a:t>
          </a:r>
          <a:endParaRPr lang="es-ES" sz="1700" kern="1200" dirty="0">
            <a:solidFill>
              <a:srgbClr val="000045"/>
            </a:solidFill>
          </a:endParaRPr>
        </a:p>
      </dsp:txBody>
      <dsp:txXfrm>
        <a:off x="2423814" y="3757192"/>
        <a:ext cx="8849743" cy="390845"/>
      </dsp:txXfrm>
    </dsp:sp>
    <dsp:sp modelId="{037A413E-70B2-4E66-A3E2-4DA19C0A3C24}">
      <dsp:nvSpPr>
        <dsp:cNvPr id="0" name=""/>
        <dsp:cNvSpPr/>
      </dsp:nvSpPr>
      <dsp:spPr>
        <a:xfrm>
          <a:off x="2254711" y="4148038"/>
          <a:ext cx="9018846"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2809819-3C83-4580-944F-54B3223CC99E}">
      <dsp:nvSpPr>
        <dsp:cNvPr id="0" name=""/>
        <dsp:cNvSpPr/>
      </dsp:nvSpPr>
      <dsp:spPr>
        <a:xfrm>
          <a:off x="2423814" y="4167580"/>
          <a:ext cx="8849743" cy="3908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ES" sz="1700" kern="1200">
              <a:solidFill>
                <a:srgbClr val="000045"/>
              </a:solidFill>
            </a:rPr>
            <a:t>Prompt Engineering</a:t>
          </a:r>
          <a:endParaRPr lang="es-ES" sz="1700" kern="1200" dirty="0">
            <a:solidFill>
              <a:srgbClr val="000045"/>
            </a:solidFill>
          </a:endParaRPr>
        </a:p>
      </dsp:txBody>
      <dsp:txXfrm>
        <a:off x="2423814" y="4167580"/>
        <a:ext cx="8849743" cy="390845"/>
      </dsp:txXfrm>
    </dsp:sp>
    <dsp:sp modelId="{1878551B-289D-48A1-8B37-107ED3BFF4D4}">
      <dsp:nvSpPr>
        <dsp:cNvPr id="0" name=""/>
        <dsp:cNvSpPr/>
      </dsp:nvSpPr>
      <dsp:spPr>
        <a:xfrm>
          <a:off x="2254711" y="4558426"/>
          <a:ext cx="9018846"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D22BC20-1B2F-49E4-B1CB-EF670660D00F}">
      <dsp:nvSpPr>
        <dsp:cNvPr id="0" name=""/>
        <dsp:cNvSpPr/>
      </dsp:nvSpPr>
      <dsp:spPr>
        <a:xfrm>
          <a:off x="2423814" y="4577968"/>
          <a:ext cx="8849743" cy="3908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ES" sz="1700" kern="1200" dirty="0">
              <a:solidFill>
                <a:srgbClr val="000045"/>
              </a:solidFill>
            </a:rPr>
            <a:t>Caso de estudio: Exportación de productos de café a China</a:t>
          </a:r>
          <a:endParaRPr lang="es-CO" sz="1700" kern="1200" dirty="0">
            <a:solidFill>
              <a:srgbClr val="000045"/>
            </a:solidFill>
          </a:endParaRPr>
        </a:p>
      </dsp:txBody>
      <dsp:txXfrm>
        <a:off x="2423814" y="4577968"/>
        <a:ext cx="8849743" cy="390845"/>
      </dsp:txXfrm>
    </dsp:sp>
    <dsp:sp modelId="{4411241F-A246-4DAB-B677-50B132AF4D0A}">
      <dsp:nvSpPr>
        <dsp:cNvPr id="0" name=""/>
        <dsp:cNvSpPr/>
      </dsp:nvSpPr>
      <dsp:spPr>
        <a:xfrm>
          <a:off x="2254711" y="4968814"/>
          <a:ext cx="9018846"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F4ACED-AA68-463E-B3AF-35B838E5E878}">
      <dsp:nvSpPr>
        <dsp:cNvPr id="0" name=""/>
        <dsp:cNvSpPr/>
      </dsp:nvSpPr>
      <dsp:spPr>
        <a:xfrm>
          <a:off x="3113" y="238942"/>
          <a:ext cx="2470391" cy="14822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a:solidFill>
                <a:srgbClr val="000045"/>
              </a:solidFill>
            </a:rPr>
            <a:t>Inercia del Liderazgo</a:t>
          </a:r>
          <a:endParaRPr lang="es-CO" sz="1600" b="0" kern="1200">
            <a:solidFill>
              <a:srgbClr val="000045"/>
            </a:solidFill>
            <a:latin typeface="Futura Std Condensed ExtBd" panose="020B0806020204030204" pitchFamily="34" charset="0"/>
          </a:endParaRPr>
        </a:p>
      </dsp:txBody>
      <dsp:txXfrm>
        <a:off x="3113" y="238942"/>
        <a:ext cx="2470391" cy="1482234"/>
      </dsp:txXfrm>
    </dsp:sp>
    <dsp:sp modelId="{20B37E85-FC30-4E37-94AE-87BD305CFC94}">
      <dsp:nvSpPr>
        <dsp:cNvPr id="0" name=""/>
        <dsp:cNvSpPr/>
      </dsp:nvSpPr>
      <dsp:spPr>
        <a:xfrm>
          <a:off x="2720544" y="238942"/>
          <a:ext cx="2470391" cy="14822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a:solidFill>
                <a:srgbClr val="000045"/>
              </a:solidFill>
            </a:rPr>
            <a:t>Miedo a lo Desconocido</a:t>
          </a:r>
          <a:endParaRPr lang="es-CO" sz="1600" b="0" kern="1200">
            <a:solidFill>
              <a:srgbClr val="000045"/>
            </a:solidFill>
            <a:latin typeface="Futura Std Condensed ExtBd" panose="020B0806020204030204" pitchFamily="34" charset="0"/>
          </a:endParaRPr>
        </a:p>
      </dsp:txBody>
      <dsp:txXfrm>
        <a:off x="2720544" y="238942"/>
        <a:ext cx="2470391" cy="1482234"/>
      </dsp:txXfrm>
    </dsp:sp>
    <dsp:sp modelId="{5044721A-E11E-416B-A4B4-F6AA43C073A2}">
      <dsp:nvSpPr>
        <dsp:cNvPr id="0" name=""/>
        <dsp:cNvSpPr/>
      </dsp:nvSpPr>
      <dsp:spPr>
        <a:xfrm>
          <a:off x="5437975" y="238942"/>
          <a:ext cx="2470391" cy="14822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a:solidFill>
                <a:srgbClr val="000045"/>
              </a:solidFill>
            </a:rPr>
            <a:t>Falta de Comprensión del Potencial de la IA</a:t>
          </a:r>
          <a:endParaRPr lang="es-CO" sz="1600" b="0" kern="1200">
            <a:solidFill>
              <a:srgbClr val="000045"/>
            </a:solidFill>
            <a:latin typeface="Futura Std Condensed ExtBd" panose="020B0806020204030204" pitchFamily="34" charset="0"/>
          </a:endParaRPr>
        </a:p>
      </dsp:txBody>
      <dsp:txXfrm>
        <a:off x="5437975" y="238942"/>
        <a:ext cx="2470391" cy="1482234"/>
      </dsp:txXfrm>
    </dsp:sp>
    <dsp:sp modelId="{EA1AB249-E25F-43C9-9460-B98D7603A659}">
      <dsp:nvSpPr>
        <dsp:cNvPr id="0" name=""/>
        <dsp:cNvSpPr/>
      </dsp:nvSpPr>
      <dsp:spPr>
        <a:xfrm>
          <a:off x="8155405" y="238942"/>
          <a:ext cx="2470391" cy="14822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a:solidFill>
                <a:srgbClr val="000045"/>
              </a:solidFill>
            </a:rPr>
            <a:t>Disponibilidad y Calidad de los Datos</a:t>
          </a:r>
          <a:endParaRPr lang="es-CO" sz="1600" b="0" kern="1200">
            <a:solidFill>
              <a:srgbClr val="000045"/>
            </a:solidFill>
            <a:latin typeface="Futura Std Condensed ExtBd" panose="020B0806020204030204" pitchFamily="34" charset="0"/>
          </a:endParaRPr>
        </a:p>
      </dsp:txBody>
      <dsp:txXfrm>
        <a:off x="8155405" y="238942"/>
        <a:ext cx="2470391" cy="1482234"/>
      </dsp:txXfrm>
    </dsp:sp>
    <dsp:sp modelId="{3BA063CB-5B94-4027-BD32-08810695A866}">
      <dsp:nvSpPr>
        <dsp:cNvPr id="0" name=""/>
        <dsp:cNvSpPr/>
      </dsp:nvSpPr>
      <dsp:spPr>
        <a:xfrm>
          <a:off x="3113" y="1968216"/>
          <a:ext cx="2470391" cy="14822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a:solidFill>
                <a:srgbClr val="000045"/>
              </a:solidFill>
            </a:rPr>
            <a:t>Escasez de Habilidades</a:t>
          </a:r>
          <a:endParaRPr lang="es-CO" sz="1600" b="0" kern="1200">
            <a:solidFill>
              <a:srgbClr val="000045"/>
            </a:solidFill>
            <a:latin typeface="Futura Std Condensed ExtBd" panose="020B0806020204030204" pitchFamily="34" charset="0"/>
          </a:endParaRPr>
        </a:p>
      </dsp:txBody>
      <dsp:txXfrm>
        <a:off x="3113" y="1968216"/>
        <a:ext cx="2470391" cy="1482234"/>
      </dsp:txXfrm>
    </dsp:sp>
    <dsp:sp modelId="{729331DD-5E56-4B87-A767-0054A3BFC54D}">
      <dsp:nvSpPr>
        <dsp:cNvPr id="0" name=""/>
        <dsp:cNvSpPr/>
      </dsp:nvSpPr>
      <dsp:spPr>
        <a:xfrm>
          <a:off x="2720544" y="1968216"/>
          <a:ext cx="2470391" cy="14822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a:solidFill>
                <a:srgbClr val="000045"/>
              </a:solidFill>
            </a:rPr>
            <a:t>Desafíos de Integración con Sistemas Heredados</a:t>
          </a:r>
          <a:endParaRPr lang="es-CO" sz="1600" b="0" kern="1200">
            <a:solidFill>
              <a:srgbClr val="000045"/>
            </a:solidFill>
            <a:latin typeface="Futura Std Condensed ExtBd" panose="020B0806020204030204" pitchFamily="34" charset="0"/>
          </a:endParaRPr>
        </a:p>
      </dsp:txBody>
      <dsp:txXfrm>
        <a:off x="2720544" y="1968216"/>
        <a:ext cx="2470391" cy="1482234"/>
      </dsp:txXfrm>
    </dsp:sp>
    <dsp:sp modelId="{C40BD340-EB5E-48BA-8B6D-B14EA701F242}">
      <dsp:nvSpPr>
        <dsp:cNvPr id="0" name=""/>
        <dsp:cNvSpPr/>
      </dsp:nvSpPr>
      <dsp:spPr>
        <a:xfrm>
          <a:off x="5437975" y="1968216"/>
          <a:ext cx="2470391" cy="14822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a:solidFill>
                <a:srgbClr val="000045"/>
              </a:solidFill>
            </a:rPr>
            <a:t>Consideraciones Éticas y Legales</a:t>
          </a:r>
          <a:endParaRPr lang="es-CO" sz="1600" b="0" kern="1200">
            <a:solidFill>
              <a:srgbClr val="000045"/>
            </a:solidFill>
            <a:latin typeface="Futura Std Condensed ExtBd" panose="020B0806020204030204" pitchFamily="34" charset="0"/>
          </a:endParaRPr>
        </a:p>
      </dsp:txBody>
      <dsp:txXfrm>
        <a:off x="5437975" y="1968216"/>
        <a:ext cx="2470391" cy="1482234"/>
      </dsp:txXfrm>
    </dsp:sp>
    <dsp:sp modelId="{8E9EF4A5-D712-4C62-ACD0-BEE7977538FE}">
      <dsp:nvSpPr>
        <dsp:cNvPr id="0" name=""/>
        <dsp:cNvSpPr/>
      </dsp:nvSpPr>
      <dsp:spPr>
        <a:xfrm>
          <a:off x="8155405" y="1968216"/>
          <a:ext cx="2470391" cy="14822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a:solidFill>
                <a:srgbClr val="000045"/>
              </a:solidFill>
            </a:rPr>
            <a:t>Costos</a:t>
          </a:r>
          <a:endParaRPr lang="es-CO" sz="1600" b="0" kern="1200">
            <a:solidFill>
              <a:srgbClr val="000045"/>
            </a:solidFill>
            <a:latin typeface="Futura Std Condensed ExtBd" panose="020B0806020204030204" pitchFamily="34" charset="0"/>
          </a:endParaRPr>
        </a:p>
      </dsp:txBody>
      <dsp:txXfrm>
        <a:off x="8155405" y="1968216"/>
        <a:ext cx="2470391" cy="1482234"/>
      </dsp:txXfrm>
    </dsp:sp>
    <dsp:sp modelId="{6414B861-395E-4C82-9D1E-791182DD0822}">
      <dsp:nvSpPr>
        <dsp:cNvPr id="0" name=""/>
        <dsp:cNvSpPr/>
      </dsp:nvSpPr>
      <dsp:spPr>
        <a:xfrm>
          <a:off x="1361829" y="3697490"/>
          <a:ext cx="2470391" cy="14822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a:solidFill>
                <a:srgbClr val="000045"/>
              </a:solidFill>
            </a:rPr>
            <a:t>Falta de un Enfoque Estratégico</a:t>
          </a:r>
          <a:endParaRPr lang="es-ES" sz="1600" kern="1200">
            <a:solidFill>
              <a:srgbClr val="000045"/>
            </a:solidFill>
          </a:endParaRPr>
        </a:p>
      </dsp:txBody>
      <dsp:txXfrm>
        <a:off x="1361829" y="3697490"/>
        <a:ext cx="2470391" cy="1482234"/>
      </dsp:txXfrm>
    </dsp:sp>
    <dsp:sp modelId="{D91C8824-D72A-44BD-9329-E1E2049DFBE7}">
      <dsp:nvSpPr>
        <dsp:cNvPr id="0" name=""/>
        <dsp:cNvSpPr/>
      </dsp:nvSpPr>
      <dsp:spPr>
        <a:xfrm>
          <a:off x="4079259" y="3697490"/>
          <a:ext cx="2470391" cy="14822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a:solidFill>
                <a:srgbClr val="000045"/>
              </a:solidFill>
            </a:rPr>
            <a:t>Dificultad para Escalar Iniciativas de IA</a:t>
          </a:r>
          <a:endParaRPr lang="es-ES" sz="1600" kern="1200">
            <a:solidFill>
              <a:srgbClr val="000045"/>
            </a:solidFill>
          </a:endParaRPr>
        </a:p>
      </dsp:txBody>
      <dsp:txXfrm>
        <a:off x="4079259" y="3697490"/>
        <a:ext cx="2470391" cy="1482234"/>
      </dsp:txXfrm>
    </dsp:sp>
    <dsp:sp modelId="{3DE18203-E918-4BD9-BC42-83805E1FC405}">
      <dsp:nvSpPr>
        <dsp:cNvPr id="0" name=""/>
        <dsp:cNvSpPr/>
      </dsp:nvSpPr>
      <dsp:spPr>
        <a:xfrm>
          <a:off x="6796690" y="3697490"/>
          <a:ext cx="2470391" cy="14822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b="1" kern="1200">
              <a:solidFill>
                <a:srgbClr val="000045"/>
              </a:solidFill>
            </a:rPr>
            <a:t>Falta de Cultura de Innovación</a:t>
          </a:r>
          <a:endParaRPr lang="es-ES" sz="1600" kern="1200">
            <a:solidFill>
              <a:srgbClr val="000045"/>
            </a:solidFill>
          </a:endParaRPr>
        </a:p>
      </dsp:txBody>
      <dsp:txXfrm>
        <a:off x="6796690" y="3697490"/>
        <a:ext cx="2470391" cy="14822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57704B-6A2D-4013-A3C0-34D0A1E9AC1E}">
      <dsp:nvSpPr>
        <dsp:cNvPr id="0" name=""/>
        <dsp:cNvSpPr/>
      </dsp:nvSpPr>
      <dsp:spPr>
        <a:xfrm>
          <a:off x="2423431" y="0"/>
          <a:ext cx="1238250" cy="1238250"/>
        </a:xfrm>
        <a:prstGeom prst="chord">
          <a:avLst>
            <a:gd name="adj1" fmla="val 4800000"/>
            <a:gd name="adj2" fmla="val 1680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38F5CB3-B79D-4923-87C5-BB6E02BA464B}">
      <dsp:nvSpPr>
        <dsp:cNvPr id="0" name=""/>
        <dsp:cNvSpPr/>
      </dsp:nvSpPr>
      <dsp:spPr>
        <a:xfrm>
          <a:off x="2547256" y="123824"/>
          <a:ext cx="990600" cy="990600"/>
        </a:xfrm>
        <a:prstGeom prst="pie">
          <a:avLst>
            <a:gd name="adj1" fmla="val 14040000"/>
            <a:gd name="adj2" fmla="val 16200000"/>
          </a:avLst>
        </a:prstGeom>
        <a:solidFill>
          <a:schemeClr val="accent4">
            <a:shade val="80000"/>
            <a:hueOff val="0"/>
            <a:satOff val="0"/>
            <a:lumOff val="0"/>
            <a:alphaOff val="0"/>
          </a:schemeClr>
        </a:solidFill>
        <a:ln w="12700" cap="flat" cmpd="sng" algn="ctr">
          <a:solidFill>
            <a:schemeClr val="accent4">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F2C319-63A4-42F2-9E2D-71CF3ABF88D8}">
      <dsp:nvSpPr>
        <dsp:cNvPr id="0" name=""/>
        <dsp:cNvSpPr/>
      </dsp:nvSpPr>
      <dsp:spPr>
        <a:xfrm rot="16200000">
          <a:off x="999444" y="2786062"/>
          <a:ext cx="3590925" cy="742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r" defTabSz="800100">
            <a:lnSpc>
              <a:spcPct val="90000"/>
            </a:lnSpc>
            <a:spcBef>
              <a:spcPct val="0"/>
            </a:spcBef>
            <a:spcAft>
              <a:spcPct val="35000"/>
            </a:spcAft>
            <a:buNone/>
          </a:pPr>
          <a:r>
            <a:rPr lang="es-CO" sz="1800" kern="1200"/>
            <a:t>Sesgo algorítmico</a:t>
          </a:r>
          <a:endParaRPr lang="es-CO" sz="1800" b="0" kern="1200">
            <a:latin typeface="Futura Std Condensed ExtBd" panose="020B0806020204030204" pitchFamily="34" charset="0"/>
          </a:endParaRPr>
        </a:p>
      </dsp:txBody>
      <dsp:txXfrm>
        <a:off x="999444" y="2786062"/>
        <a:ext cx="3590925" cy="742950"/>
      </dsp:txXfrm>
    </dsp:sp>
    <dsp:sp modelId="{B2D82FD2-78E4-4A41-9B8C-C033522C2F78}">
      <dsp:nvSpPr>
        <dsp:cNvPr id="0" name=""/>
        <dsp:cNvSpPr/>
      </dsp:nvSpPr>
      <dsp:spPr>
        <a:xfrm>
          <a:off x="3661682" y="0"/>
          <a:ext cx="1238250" cy="1238250"/>
        </a:xfrm>
        <a:prstGeom prst="chord">
          <a:avLst>
            <a:gd name="adj1" fmla="val 4800000"/>
            <a:gd name="adj2" fmla="val 1680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2211596-F030-4DFE-877F-0E4BB692760B}">
      <dsp:nvSpPr>
        <dsp:cNvPr id="0" name=""/>
        <dsp:cNvSpPr/>
      </dsp:nvSpPr>
      <dsp:spPr>
        <a:xfrm>
          <a:off x="3785507" y="123824"/>
          <a:ext cx="990600" cy="990600"/>
        </a:xfrm>
        <a:prstGeom prst="pie">
          <a:avLst>
            <a:gd name="adj1" fmla="val 11880000"/>
            <a:gd name="adj2" fmla="val 16200000"/>
          </a:avLst>
        </a:prstGeom>
        <a:solidFill>
          <a:schemeClr val="accent4">
            <a:shade val="80000"/>
            <a:hueOff val="-128321"/>
            <a:satOff val="0"/>
            <a:lumOff val="8469"/>
            <a:alphaOff val="0"/>
          </a:schemeClr>
        </a:solidFill>
        <a:ln w="12700" cap="flat" cmpd="sng" algn="ctr">
          <a:solidFill>
            <a:schemeClr val="accent4">
              <a:shade val="80000"/>
              <a:hueOff val="-128321"/>
              <a:satOff val="0"/>
              <a:lumOff val="846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2E8837-3E77-4149-8E84-499D7B4F60A1}">
      <dsp:nvSpPr>
        <dsp:cNvPr id="0" name=""/>
        <dsp:cNvSpPr/>
      </dsp:nvSpPr>
      <dsp:spPr>
        <a:xfrm rot="16200000">
          <a:off x="2237694" y="2786062"/>
          <a:ext cx="3590925" cy="742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r" defTabSz="800100">
            <a:lnSpc>
              <a:spcPct val="90000"/>
            </a:lnSpc>
            <a:spcBef>
              <a:spcPct val="0"/>
            </a:spcBef>
            <a:spcAft>
              <a:spcPct val="35000"/>
            </a:spcAft>
            <a:buNone/>
          </a:pPr>
          <a:r>
            <a:rPr lang="es-CO" sz="1800" kern="1200"/>
            <a:t>IA y el empleo</a:t>
          </a:r>
          <a:endParaRPr lang="es-CO" sz="1800" b="0" kern="1200">
            <a:latin typeface="Futura Std Condensed ExtBd" panose="020B0806020204030204" pitchFamily="34" charset="0"/>
          </a:endParaRPr>
        </a:p>
      </dsp:txBody>
      <dsp:txXfrm>
        <a:off x="2237694" y="2786062"/>
        <a:ext cx="3590925" cy="742950"/>
      </dsp:txXfrm>
    </dsp:sp>
    <dsp:sp modelId="{EE939E07-A7F1-4FC2-BDD2-CCFB48E65738}">
      <dsp:nvSpPr>
        <dsp:cNvPr id="0" name=""/>
        <dsp:cNvSpPr/>
      </dsp:nvSpPr>
      <dsp:spPr>
        <a:xfrm>
          <a:off x="4899932" y="0"/>
          <a:ext cx="1238250" cy="1238250"/>
        </a:xfrm>
        <a:prstGeom prst="chord">
          <a:avLst>
            <a:gd name="adj1" fmla="val 4800000"/>
            <a:gd name="adj2" fmla="val 1680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377324A-5BC4-4DC8-A9DA-B6C5D84192FB}">
      <dsp:nvSpPr>
        <dsp:cNvPr id="0" name=""/>
        <dsp:cNvSpPr/>
      </dsp:nvSpPr>
      <dsp:spPr>
        <a:xfrm>
          <a:off x="5023756" y="123824"/>
          <a:ext cx="990600" cy="990600"/>
        </a:xfrm>
        <a:prstGeom prst="pie">
          <a:avLst>
            <a:gd name="adj1" fmla="val 9720000"/>
            <a:gd name="adj2" fmla="val 16200000"/>
          </a:avLst>
        </a:prstGeom>
        <a:solidFill>
          <a:schemeClr val="accent4">
            <a:shade val="80000"/>
            <a:hueOff val="-256642"/>
            <a:satOff val="0"/>
            <a:lumOff val="16938"/>
            <a:alphaOff val="0"/>
          </a:schemeClr>
        </a:solidFill>
        <a:ln w="12700" cap="flat" cmpd="sng" algn="ctr">
          <a:solidFill>
            <a:schemeClr val="accent4">
              <a:shade val="80000"/>
              <a:hueOff val="-256642"/>
              <a:satOff val="0"/>
              <a:lumOff val="1693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60D7DE6-B9BA-4071-B5A9-BAC9B4ABEB6E}">
      <dsp:nvSpPr>
        <dsp:cNvPr id="0" name=""/>
        <dsp:cNvSpPr/>
      </dsp:nvSpPr>
      <dsp:spPr>
        <a:xfrm rot="16200000">
          <a:off x="3475944" y="2786062"/>
          <a:ext cx="3590925" cy="742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r" defTabSz="800100">
            <a:lnSpc>
              <a:spcPct val="90000"/>
            </a:lnSpc>
            <a:spcBef>
              <a:spcPct val="0"/>
            </a:spcBef>
            <a:spcAft>
              <a:spcPct val="35000"/>
            </a:spcAft>
            <a:buNone/>
          </a:pPr>
          <a:r>
            <a:rPr lang="es-CO" sz="1800" kern="1200"/>
            <a:t>IA y la toma de decisiones</a:t>
          </a:r>
          <a:endParaRPr lang="es-CO" sz="1800" b="0" kern="1200">
            <a:latin typeface="Futura Std Condensed ExtBd" panose="020B0806020204030204" pitchFamily="34" charset="0"/>
          </a:endParaRPr>
        </a:p>
      </dsp:txBody>
      <dsp:txXfrm>
        <a:off x="3475944" y="2786062"/>
        <a:ext cx="3590925" cy="742950"/>
      </dsp:txXfrm>
    </dsp:sp>
    <dsp:sp modelId="{88108539-32AF-40DE-86EF-BC7D64A245B3}">
      <dsp:nvSpPr>
        <dsp:cNvPr id="0" name=""/>
        <dsp:cNvSpPr/>
      </dsp:nvSpPr>
      <dsp:spPr>
        <a:xfrm>
          <a:off x="6138181" y="0"/>
          <a:ext cx="1238250" cy="1238250"/>
        </a:xfrm>
        <a:prstGeom prst="chord">
          <a:avLst>
            <a:gd name="adj1" fmla="val 4800000"/>
            <a:gd name="adj2" fmla="val 1680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8DFC4DF-F8DD-4D26-BEF3-8D88A7E76E01}">
      <dsp:nvSpPr>
        <dsp:cNvPr id="0" name=""/>
        <dsp:cNvSpPr/>
      </dsp:nvSpPr>
      <dsp:spPr>
        <a:xfrm>
          <a:off x="6262006" y="123824"/>
          <a:ext cx="990600" cy="990600"/>
        </a:xfrm>
        <a:prstGeom prst="pie">
          <a:avLst>
            <a:gd name="adj1" fmla="val 7560000"/>
            <a:gd name="adj2" fmla="val 16200000"/>
          </a:avLst>
        </a:prstGeom>
        <a:solidFill>
          <a:schemeClr val="accent4">
            <a:shade val="80000"/>
            <a:hueOff val="-384962"/>
            <a:satOff val="0"/>
            <a:lumOff val="25406"/>
            <a:alphaOff val="0"/>
          </a:schemeClr>
        </a:solidFill>
        <a:ln w="12700" cap="flat" cmpd="sng" algn="ctr">
          <a:solidFill>
            <a:schemeClr val="accent4">
              <a:shade val="80000"/>
              <a:hueOff val="-384962"/>
              <a:satOff val="0"/>
              <a:lumOff val="2540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84EA80-9FDA-4511-B7BB-4F1A935D42FD}">
      <dsp:nvSpPr>
        <dsp:cNvPr id="0" name=""/>
        <dsp:cNvSpPr/>
      </dsp:nvSpPr>
      <dsp:spPr>
        <a:xfrm rot="16200000">
          <a:off x="4714194" y="2786062"/>
          <a:ext cx="3590925" cy="742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r" defTabSz="800100">
            <a:lnSpc>
              <a:spcPct val="90000"/>
            </a:lnSpc>
            <a:spcBef>
              <a:spcPct val="0"/>
            </a:spcBef>
            <a:spcAft>
              <a:spcPct val="35000"/>
            </a:spcAft>
            <a:buNone/>
          </a:pPr>
          <a:r>
            <a:rPr lang="es-CO" sz="1800" kern="1200"/>
            <a:t>Manipulación y desinformación</a:t>
          </a:r>
          <a:endParaRPr lang="es-CO" sz="1800" b="0" kern="1200">
            <a:latin typeface="Futura Std Condensed ExtBd" panose="020B0806020204030204" pitchFamily="34" charset="0"/>
          </a:endParaRPr>
        </a:p>
      </dsp:txBody>
      <dsp:txXfrm>
        <a:off x="4714194" y="2786062"/>
        <a:ext cx="3590925" cy="742950"/>
      </dsp:txXfrm>
    </dsp:sp>
    <dsp:sp modelId="{0628BBA1-55C5-4E5E-9CBC-6AB30C4AA7AD}">
      <dsp:nvSpPr>
        <dsp:cNvPr id="0" name=""/>
        <dsp:cNvSpPr/>
      </dsp:nvSpPr>
      <dsp:spPr>
        <a:xfrm>
          <a:off x="7376432" y="0"/>
          <a:ext cx="1238250" cy="1238250"/>
        </a:xfrm>
        <a:prstGeom prst="chord">
          <a:avLst>
            <a:gd name="adj1" fmla="val 4800000"/>
            <a:gd name="adj2" fmla="val 1680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9461AB-5FD3-42DF-93E7-FCE8920053E5}">
      <dsp:nvSpPr>
        <dsp:cNvPr id="0" name=""/>
        <dsp:cNvSpPr/>
      </dsp:nvSpPr>
      <dsp:spPr>
        <a:xfrm>
          <a:off x="7500257" y="123824"/>
          <a:ext cx="990600" cy="990600"/>
        </a:xfrm>
        <a:prstGeom prst="pie">
          <a:avLst>
            <a:gd name="adj1" fmla="val 5400000"/>
            <a:gd name="adj2" fmla="val 16200000"/>
          </a:avLst>
        </a:prstGeom>
        <a:solidFill>
          <a:schemeClr val="accent4">
            <a:shade val="80000"/>
            <a:hueOff val="-513283"/>
            <a:satOff val="0"/>
            <a:lumOff val="33875"/>
            <a:alphaOff val="0"/>
          </a:schemeClr>
        </a:solidFill>
        <a:ln w="12700" cap="flat" cmpd="sng" algn="ctr">
          <a:solidFill>
            <a:schemeClr val="accent4">
              <a:shade val="80000"/>
              <a:hueOff val="-513283"/>
              <a:satOff val="0"/>
              <a:lumOff val="3387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BB76E0D-46C4-4FE1-81E4-6BAEEC3BCDB9}">
      <dsp:nvSpPr>
        <dsp:cNvPr id="0" name=""/>
        <dsp:cNvSpPr/>
      </dsp:nvSpPr>
      <dsp:spPr>
        <a:xfrm rot="16200000">
          <a:off x="5952444" y="2786062"/>
          <a:ext cx="3590925" cy="742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r" defTabSz="800100">
            <a:lnSpc>
              <a:spcPct val="90000"/>
            </a:lnSpc>
            <a:spcBef>
              <a:spcPct val="0"/>
            </a:spcBef>
            <a:spcAft>
              <a:spcPct val="35000"/>
            </a:spcAft>
            <a:buNone/>
          </a:pPr>
          <a:r>
            <a:rPr lang="es-CO" sz="1800" kern="1200"/>
            <a:t>Responsabilidad legal</a:t>
          </a:r>
          <a:endParaRPr lang="es-CO" sz="1800" b="0" kern="1200">
            <a:latin typeface="Futura Std Condensed ExtBd" panose="020B0806020204030204" pitchFamily="34" charset="0"/>
          </a:endParaRPr>
        </a:p>
      </dsp:txBody>
      <dsp:txXfrm>
        <a:off x="5952444" y="2786062"/>
        <a:ext cx="3590925" cy="7429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690484-D031-4298-8A50-7C0B7A689043}">
      <dsp:nvSpPr>
        <dsp:cNvPr id="0" name=""/>
        <dsp:cNvSpPr/>
      </dsp:nvSpPr>
      <dsp:spPr>
        <a:xfrm>
          <a:off x="0" y="137858"/>
          <a:ext cx="6094602" cy="1572480"/>
        </a:xfrm>
        <a:prstGeom prst="roundRect">
          <a:avLst/>
        </a:prstGeom>
        <a:solidFill>
          <a:srgbClr val="00004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just" defTabSz="933450">
            <a:lnSpc>
              <a:spcPct val="90000"/>
            </a:lnSpc>
            <a:spcBef>
              <a:spcPct val="0"/>
            </a:spcBef>
            <a:spcAft>
              <a:spcPct val="35000"/>
            </a:spcAft>
            <a:buNone/>
          </a:pPr>
          <a:r>
            <a:rPr lang="es-ES" sz="2100" kern="1200"/>
            <a:t>Los modelos de lenguaje extensos o large language models (LLMs) son una categoría de modelos entrenados con inmensas cantidades de datos.</a:t>
          </a:r>
          <a:endParaRPr lang="en-US" sz="2100" kern="1200"/>
        </a:p>
      </dsp:txBody>
      <dsp:txXfrm>
        <a:off x="76762" y="214620"/>
        <a:ext cx="5941078" cy="1418956"/>
      </dsp:txXfrm>
    </dsp:sp>
    <dsp:sp modelId="{40E33685-1CFE-4914-A747-BEE996F5E7F2}">
      <dsp:nvSpPr>
        <dsp:cNvPr id="0" name=""/>
        <dsp:cNvSpPr/>
      </dsp:nvSpPr>
      <dsp:spPr>
        <a:xfrm>
          <a:off x="0" y="1770818"/>
          <a:ext cx="6094602" cy="1572480"/>
        </a:xfrm>
        <a:prstGeom prst="roundRect">
          <a:avLst/>
        </a:prstGeom>
        <a:solidFill>
          <a:srgbClr val="00004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just" defTabSz="933450">
            <a:lnSpc>
              <a:spcPct val="90000"/>
            </a:lnSpc>
            <a:spcBef>
              <a:spcPct val="0"/>
            </a:spcBef>
            <a:spcAft>
              <a:spcPct val="35000"/>
            </a:spcAft>
            <a:buNone/>
          </a:pPr>
          <a:r>
            <a:rPr lang="es-ES" sz="2100" kern="1200"/>
            <a:t>Los LLM están diseñados para entender y generar texto como un humano. </a:t>
          </a:r>
          <a:endParaRPr lang="en-US" sz="2100" kern="1200"/>
        </a:p>
      </dsp:txBody>
      <dsp:txXfrm>
        <a:off x="76762" y="1847580"/>
        <a:ext cx="5941078" cy="1418956"/>
      </dsp:txXfrm>
    </dsp:sp>
    <dsp:sp modelId="{D16A03E8-EF6B-42AD-B2B4-9C6CFBDAD8CD}">
      <dsp:nvSpPr>
        <dsp:cNvPr id="0" name=""/>
        <dsp:cNvSpPr/>
      </dsp:nvSpPr>
      <dsp:spPr>
        <a:xfrm>
          <a:off x="0" y="3343298"/>
          <a:ext cx="6094602" cy="17822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04"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s-ES" sz="1600" kern="1200">
              <a:solidFill>
                <a:srgbClr val="000045"/>
              </a:solidFill>
            </a:rPr>
            <a:t>Tienen la capacidad:</a:t>
          </a:r>
          <a:endParaRPr lang="en-US" sz="1600" kern="1200">
            <a:solidFill>
              <a:srgbClr val="000045"/>
            </a:solidFill>
          </a:endParaRPr>
        </a:p>
        <a:p>
          <a:pPr marL="342900" lvl="2" indent="-171450" algn="just" defTabSz="711200">
            <a:lnSpc>
              <a:spcPct val="90000"/>
            </a:lnSpc>
            <a:spcBef>
              <a:spcPct val="0"/>
            </a:spcBef>
            <a:spcAft>
              <a:spcPct val="20000"/>
            </a:spcAft>
            <a:buChar char="•"/>
          </a:pPr>
          <a:r>
            <a:rPr lang="es-ES" sz="1600" kern="1200">
              <a:solidFill>
                <a:srgbClr val="000045"/>
              </a:solidFill>
            </a:rPr>
            <a:t>Inferir del contexto.</a:t>
          </a:r>
          <a:endParaRPr lang="en-US" sz="1600" kern="1200">
            <a:solidFill>
              <a:srgbClr val="000045"/>
            </a:solidFill>
          </a:endParaRPr>
        </a:p>
        <a:p>
          <a:pPr marL="342900" lvl="2" indent="-171450" algn="just" defTabSz="711200">
            <a:lnSpc>
              <a:spcPct val="90000"/>
            </a:lnSpc>
            <a:spcBef>
              <a:spcPct val="0"/>
            </a:spcBef>
            <a:spcAft>
              <a:spcPct val="20000"/>
            </a:spcAft>
            <a:buChar char="•"/>
          </a:pPr>
          <a:r>
            <a:rPr lang="es-ES" sz="1600" kern="1200">
              <a:solidFill>
                <a:srgbClr val="000045"/>
              </a:solidFill>
            </a:rPr>
            <a:t>Generar respuestas coherentes y contextualmente relevantes.</a:t>
          </a:r>
          <a:endParaRPr lang="en-US" sz="1600" kern="1200">
            <a:solidFill>
              <a:srgbClr val="000045"/>
            </a:solidFill>
          </a:endParaRPr>
        </a:p>
        <a:p>
          <a:pPr marL="342900" lvl="2" indent="-171450" algn="just" defTabSz="711200">
            <a:lnSpc>
              <a:spcPct val="90000"/>
            </a:lnSpc>
            <a:spcBef>
              <a:spcPct val="0"/>
            </a:spcBef>
            <a:spcAft>
              <a:spcPct val="20000"/>
            </a:spcAft>
            <a:buChar char="•"/>
          </a:pPr>
          <a:r>
            <a:rPr lang="es-ES" sz="1600" kern="1200">
              <a:solidFill>
                <a:srgbClr val="000045"/>
              </a:solidFill>
            </a:rPr>
            <a:t>Traducir a otros idiomas además del inglés</a:t>
          </a:r>
          <a:endParaRPr lang="en-US" sz="1600" kern="1200">
            <a:solidFill>
              <a:srgbClr val="000045"/>
            </a:solidFill>
          </a:endParaRPr>
        </a:p>
        <a:p>
          <a:pPr marL="342900" lvl="2" indent="-171450" algn="just" defTabSz="711200">
            <a:lnSpc>
              <a:spcPct val="90000"/>
            </a:lnSpc>
            <a:spcBef>
              <a:spcPct val="0"/>
            </a:spcBef>
            <a:spcAft>
              <a:spcPct val="20000"/>
            </a:spcAft>
            <a:buChar char="•"/>
          </a:pPr>
          <a:r>
            <a:rPr lang="es-ES" sz="1600" kern="1200">
              <a:solidFill>
                <a:srgbClr val="000045"/>
              </a:solidFill>
            </a:rPr>
            <a:t>Responder preguntas (conversación general y FAQS). </a:t>
          </a:r>
          <a:endParaRPr lang="en-US" sz="1600" kern="1200">
            <a:solidFill>
              <a:srgbClr val="000045"/>
            </a:solidFill>
          </a:endParaRPr>
        </a:p>
        <a:p>
          <a:pPr marL="342900" lvl="2" indent="-171450" algn="just" defTabSz="711200">
            <a:lnSpc>
              <a:spcPct val="90000"/>
            </a:lnSpc>
            <a:spcBef>
              <a:spcPct val="0"/>
            </a:spcBef>
            <a:spcAft>
              <a:spcPct val="20000"/>
            </a:spcAft>
            <a:buChar char="•"/>
          </a:pPr>
          <a:r>
            <a:rPr lang="es-ES" sz="1600" kern="1200">
              <a:solidFill>
                <a:srgbClr val="000045"/>
              </a:solidFill>
            </a:rPr>
            <a:t>Generar código en lenguajes como Python o SQL.</a:t>
          </a:r>
          <a:endParaRPr lang="en-US" sz="1600" kern="1200">
            <a:solidFill>
              <a:srgbClr val="000045"/>
            </a:solidFill>
          </a:endParaRPr>
        </a:p>
      </dsp:txBody>
      <dsp:txXfrm>
        <a:off x="0" y="3343298"/>
        <a:ext cx="6094602" cy="178226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690484-D031-4298-8A50-7C0B7A689043}">
      <dsp:nvSpPr>
        <dsp:cNvPr id="0" name=""/>
        <dsp:cNvSpPr/>
      </dsp:nvSpPr>
      <dsp:spPr>
        <a:xfrm>
          <a:off x="0" y="1632"/>
          <a:ext cx="4330078" cy="1327950"/>
        </a:xfrm>
        <a:prstGeom prst="roundRect">
          <a:avLst/>
        </a:prstGeom>
        <a:solidFill>
          <a:srgbClr val="00004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just" defTabSz="889000">
            <a:lnSpc>
              <a:spcPct val="90000"/>
            </a:lnSpc>
            <a:spcBef>
              <a:spcPct val="0"/>
            </a:spcBef>
            <a:spcAft>
              <a:spcPct val="35000"/>
            </a:spcAft>
            <a:buNone/>
          </a:pPr>
          <a:r>
            <a:rPr lang="es-ES" sz="2000" kern="1200">
              <a:effectLst/>
              <a:latin typeface="+mn-lt"/>
              <a:ea typeface="Aptos" panose="020B0004020202020204" pitchFamily="34" charset="0"/>
              <a:cs typeface="Times New Roman" panose="02020603050405020304" pitchFamily="18" charset="0"/>
            </a:rPr>
            <a:t>Los prompts son tu entrada al sistema de IA, usualmente a un LLMs, para obtener resultados específicos. </a:t>
          </a:r>
          <a:endParaRPr lang="en-US" sz="2000" kern="1200">
            <a:latin typeface="+mn-lt"/>
          </a:endParaRPr>
        </a:p>
      </dsp:txBody>
      <dsp:txXfrm>
        <a:off x="64825" y="66457"/>
        <a:ext cx="4200428" cy="1198300"/>
      </dsp:txXfrm>
    </dsp:sp>
    <dsp:sp modelId="{40E33685-1CFE-4914-A747-BEE996F5E7F2}">
      <dsp:nvSpPr>
        <dsp:cNvPr id="0" name=""/>
        <dsp:cNvSpPr/>
      </dsp:nvSpPr>
      <dsp:spPr>
        <a:xfrm>
          <a:off x="0" y="1342351"/>
          <a:ext cx="4330078" cy="1327950"/>
        </a:xfrm>
        <a:prstGeom prst="roundRect">
          <a:avLst/>
        </a:prstGeom>
        <a:solidFill>
          <a:srgbClr val="00004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just" defTabSz="889000">
            <a:lnSpc>
              <a:spcPct val="90000"/>
            </a:lnSpc>
            <a:spcBef>
              <a:spcPct val="0"/>
            </a:spcBef>
            <a:spcAft>
              <a:spcPct val="35000"/>
            </a:spcAft>
            <a:buNone/>
          </a:pPr>
          <a:r>
            <a:rPr lang="es-ES" sz="2000" kern="1200">
              <a:effectLst/>
              <a:latin typeface="+mn-lt"/>
              <a:ea typeface="Aptos" panose="020B0004020202020204" pitchFamily="34" charset="0"/>
              <a:cs typeface="Times New Roman" panose="02020603050405020304" pitchFamily="18" charset="0"/>
            </a:rPr>
            <a:t>Los prompts son iniciadores de conversación</a:t>
          </a:r>
          <a:endParaRPr lang="en-US" sz="2000" kern="1200">
            <a:latin typeface="+mn-lt"/>
          </a:endParaRPr>
        </a:p>
      </dsp:txBody>
      <dsp:txXfrm>
        <a:off x="64825" y="1407176"/>
        <a:ext cx="4200428" cy="1198300"/>
      </dsp:txXfrm>
    </dsp:sp>
    <dsp:sp modelId="{109A1100-1C4C-41D7-947E-F1D5F9EFADF2}">
      <dsp:nvSpPr>
        <dsp:cNvPr id="0" name=""/>
        <dsp:cNvSpPr/>
      </dsp:nvSpPr>
      <dsp:spPr>
        <a:xfrm>
          <a:off x="0" y="2684019"/>
          <a:ext cx="4330078" cy="1327950"/>
        </a:xfrm>
        <a:prstGeom prst="roundRect">
          <a:avLst/>
        </a:prstGeom>
        <a:solidFill>
          <a:srgbClr val="00004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Font typeface="Arial" panose="020B0604020202020204" pitchFamily="34" charset="0"/>
            <a:buNone/>
          </a:pPr>
          <a:r>
            <a:rPr lang="es-ES" sz="2000" kern="1200">
              <a:effectLst/>
              <a:latin typeface="+mn-lt"/>
              <a:ea typeface="Aptos" panose="020B0004020202020204" pitchFamily="34" charset="0"/>
              <a:cs typeface="Times New Roman" panose="02020603050405020304" pitchFamily="18" charset="0"/>
            </a:rPr>
            <a:t>Es como tener una conversación con otra persona.</a:t>
          </a:r>
          <a:endParaRPr lang="en-US" sz="2000" kern="1200">
            <a:latin typeface="+mn-lt"/>
          </a:endParaRPr>
        </a:p>
      </dsp:txBody>
      <dsp:txXfrm>
        <a:off x="64825" y="2748844"/>
        <a:ext cx="4200428" cy="11983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AE0E4E-3645-4913-AE93-02B7227FE3AA}">
      <dsp:nvSpPr>
        <dsp:cNvPr id="0" name=""/>
        <dsp:cNvSpPr/>
      </dsp:nvSpPr>
      <dsp:spPr>
        <a:xfrm>
          <a:off x="5124891" y="1234555"/>
          <a:ext cx="4251663" cy="505851"/>
        </a:xfrm>
        <a:custGeom>
          <a:avLst/>
          <a:gdLst/>
          <a:ahLst/>
          <a:cxnLst/>
          <a:rect l="0" t="0" r="0" b="0"/>
          <a:pathLst>
            <a:path>
              <a:moveTo>
                <a:pt x="0" y="0"/>
              </a:moveTo>
              <a:lnTo>
                <a:pt x="0" y="344722"/>
              </a:lnTo>
              <a:lnTo>
                <a:pt x="4251663" y="344722"/>
              </a:lnTo>
              <a:lnTo>
                <a:pt x="4251663" y="5058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02EBDA9-07C7-4ECD-8631-E233A9D587E2}">
      <dsp:nvSpPr>
        <dsp:cNvPr id="0" name=""/>
        <dsp:cNvSpPr/>
      </dsp:nvSpPr>
      <dsp:spPr>
        <a:xfrm>
          <a:off x="5124891" y="1234555"/>
          <a:ext cx="2125831" cy="505851"/>
        </a:xfrm>
        <a:custGeom>
          <a:avLst/>
          <a:gdLst/>
          <a:ahLst/>
          <a:cxnLst/>
          <a:rect l="0" t="0" r="0" b="0"/>
          <a:pathLst>
            <a:path>
              <a:moveTo>
                <a:pt x="0" y="0"/>
              </a:moveTo>
              <a:lnTo>
                <a:pt x="0" y="344722"/>
              </a:lnTo>
              <a:lnTo>
                <a:pt x="2125831" y="344722"/>
              </a:lnTo>
              <a:lnTo>
                <a:pt x="2125831" y="5058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E3371F8-BFA2-4B74-B920-0779C304C7F6}">
      <dsp:nvSpPr>
        <dsp:cNvPr id="0" name=""/>
        <dsp:cNvSpPr/>
      </dsp:nvSpPr>
      <dsp:spPr>
        <a:xfrm>
          <a:off x="5079171" y="1234555"/>
          <a:ext cx="91440" cy="505851"/>
        </a:xfrm>
        <a:custGeom>
          <a:avLst/>
          <a:gdLst/>
          <a:ahLst/>
          <a:cxnLst/>
          <a:rect l="0" t="0" r="0" b="0"/>
          <a:pathLst>
            <a:path>
              <a:moveTo>
                <a:pt x="45720" y="0"/>
              </a:moveTo>
              <a:lnTo>
                <a:pt x="45720" y="5058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650E7D9-18C7-4382-A96B-8F140C2EC59D}">
      <dsp:nvSpPr>
        <dsp:cNvPr id="0" name=""/>
        <dsp:cNvSpPr/>
      </dsp:nvSpPr>
      <dsp:spPr>
        <a:xfrm>
          <a:off x="2999059" y="1234555"/>
          <a:ext cx="2125831" cy="505851"/>
        </a:xfrm>
        <a:custGeom>
          <a:avLst/>
          <a:gdLst/>
          <a:ahLst/>
          <a:cxnLst/>
          <a:rect l="0" t="0" r="0" b="0"/>
          <a:pathLst>
            <a:path>
              <a:moveTo>
                <a:pt x="2125831" y="0"/>
              </a:moveTo>
              <a:lnTo>
                <a:pt x="2125831" y="344722"/>
              </a:lnTo>
              <a:lnTo>
                <a:pt x="0" y="344722"/>
              </a:lnTo>
              <a:lnTo>
                <a:pt x="0" y="5058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4D2D2DD-3E0A-4F31-A05B-067B2F5919F8}">
      <dsp:nvSpPr>
        <dsp:cNvPr id="0" name=""/>
        <dsp:cNvSpPr/>
      </dsp:nvSpPr>
      <dsp:spPr>
        <a:xfrm>
          <a:off x="873227" y="1234555"/>
          <a:ext cx="4251663" cy="505851"/>
        </a:xfrm>
        <a:custGeom>
          <a:avLst/>
          <a:gdLst/>
          <a:ahLst/>
          <a:cxnLst/>
          <a:rect l="0" t="0" r="0" b="0"/>
          <a:pathLst>
            <a:path>
              <a:moveTo>
                <a:pt x="4251663" y="0"/>
              </a:moveTo>
              <a:lnTo>
                <a:pt x="4251663" y="344722"/>
              </a:lnTo>
              <a:lnTo>
                <a:pt x="0" y="344722"/>
              </a:lnTo>
              <a:lnTo>
                <a:pt x="0" y="5058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FACCC7-0696-498B-B9AE-CD981D6F30B4}">
      <dsp:nvSpPr>
        <dsp:cNvPr id="0" name=""/>
        <dsp:cNvSpPr/>
      </dsp:nvSpPr>
      <dsp:spPr>
        <a:xfrm>
          <a:off x="4255233" y="130089"/>
          <a:ext cx="1739317" cy="1104466"/>
        </a:xfrm>
        <a:prstGeom prst="roundRect">
          <a:avLst>
            <a:gd name="adj" fmla="val 10000"/>
          </a:avLst>
        </a:prstGeom>
        <a:solidFill>
          <a:srgbClr val="00004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EBFEF8-16FE-4257-B011-9CFB1CECBFF0}">
      <dsp:nvSpPr>
        <dsp:cNvPr id="0" name=""/>
        <dsp:cNvSpPr/>
      </dsp:nvSpPr>
      <dsp:spPr>
        <a:xfrm>
          <a:off x="4448490" y="313683"/>
          <a:ext cx="1739317" cy="110446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a:latin typeface="+mn-lt"/>
            </a:rPr>
            <a:t>¿Por qué son importantes los tokens para el usuario?</a:t>
          </a:r>
          <a:endParaRPr lang="en-US" sz="1600" kern="1200">
            <a:latin typeface="+mn-lt"/>
          </a:endParaRPr>
        </a:p>
      </dsp:txBody>
      <dsp:txXfrm>
        <a:off x="4480839" y="346032"/>
        <a:ext cx="1674619" cy="1039768"/>
      </dsp:txXfrm>
    </dsp:sp>
    <dsp:sp modelId="{D637F6CB-24E9-4CD4-81BB-8582B53031CE}">
      <dsp:nvSpPr>
        <dsp:cNvPr id="0" name=""/>
        <dsp:cNvSpPr/>
      </dsp:nvSpPr>
      <dsp:spPr>
        <a:xfrm>
          <a:off x="3569" y="1740406"/>
          <a:ext cx="1739317" cy="1104466"/>
        </a:xfrm>
        <a:prstGeom prst="roundRect">
          <a:avLst>
            <a:gd name="adj" fmla="val 10000"/>
          </a:avLst>
        </a:prstGeom>
        <a:solidFill>
          <a:srgbClr val="00004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47B13DA-9BE0-4A29-B193-11C2171E8FD0}">
      <dsp:nvSpPr>
        <dsp:cNvPr id="0" name=""/>
        <dsp:cNvSpPr/>
      </dsp:nvSpPr>
      <dsp:spPr>
        <a:xfrm>
          <a:off x="196826" y="1924001"/>
          <a:ext cx="1739317" cy="110446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a:latin typeface="+mn-lt"/>
            </a:rPr>
            <a:t>Limitaciones de longitud</a:t>
          </a:r>
          <a:endParaRPr lang="en-US" sz="1600" kern="1200">
            <a:latin typeface="+mn-lt"/>
          </a:endParaRPr>
        </a:p>
      </dsp:txBody>
      <dsp:txXfrm>
        <a:off x="229175" y="1956350"/>
        <a:ext cx="1674619" cy="1039768"/>
      </dsp:txXfrm>
    </dsp:sp>
    <dsp:sp modelId="{B70E2246-7EAB-47E9-85F9-D9BE8141BB9D}">
      <dsp:nvSpPr>
        <dsp:cNvPr id="0" name=""/>
        <dsp:cNvSpPr/>
      </dsp:nvSpPr>
      <dsp:spPr>
        <a:xfrm>
          <a:off x="2129401" y="1740406"/>
          <a:ext cx="1739317" cy="1104466"/>
        </a:xfrm>
        <a:prstGeom prst="roundRect">
          <a:avLst>
            <a:gd name="adj" fmla="val 10000"/>
          </a:avLst>
        </a:prstGeom>
        <a:solidFill>
          <a:srgbClr val="00004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03C97B7-C17A-4776-AB07-47FCEA7CEDCF}">
      <dsp:nvSpPr>
        <dsp:cNvPr id="0" name=""/>
        <dsp:cNvSpPr/>
      </dsp:nvSpPr>
      <dsp:spPr>
        <a:xfrm>
          <a:off x="2322658" y="1924001"/>
          <a:ext cx="1739317" cy="110446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a:latin typeface="+mn-lt"/>
            </a:rPr>
            <a:t>Costo y eficiencia.</a:t>
          </a:r>
          <a:endParaRPr lang="en-US" sz="1600" kern="1200">
            <a:latin typeface="+mn-lt"/>
          </a:endParaRPr>
        </a:p>
      </dsp:txBody>
      <dsp:txXfrm>
        <a:off x="2355007" y="1956350"/>
        <a:ext cx="1674619" cy="1039768"/>
      </dsp:txXfrm>
    </dsp:sp>
    <dsp:sp modelId="{1F364A9C-2A83-4D4F-AC6D-1206FF7CA5E1}">
      <dsp:nvSpPr>
        <dsp:cNvPr id="0" name=""/>
        <dsp:cNvSpPr/>
      </dsp:nvSpPr>
      <dsp:spPr>
        <a:xfrm>
          <a:off x="4255233" y="1740406"/>
          <a:ext cx="1739317" cy="1104466"/>
        </a:xfrm>
        <a:prstGeom prst="roundRect">
          <a:avLst>
            <a:gd name="adj" fmla="val 10000"/>
          </a:avLst>
        </a:prstGeom>
        <a:solidFill>
          <a:srgbClr val="00004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ECCB655-A6AC-4D8D-B3A1-7DC217C6BE0E}">
      <dsp:nvSpPr>
        <dsp:cNvPr id="0" name=""/>
        <dsp:cNvSpPr/>
      </dsp:nvSpPr>
      <dsp:spPr>
        <a:xfrm>
          <a:off x="4448490" y="1924001"/>
          <a:ext cx="1739317" cy="110446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a:latin typeface="+mn-lt"/>
            </a:rPr>
            <a:t>Precisión de respuestas.</a:t>
          </a:r>
          <a:endParaRPr lang="en-US" sz="1600" kern="1200">
            <a:latin typeface="+mn-lt"/>
          </a:endParaRPr>
        </a:p>
      </dsp:txBody>
      <dsp:txXfrm>
        <a:off x="4480839" y="1956350"/>
        <a:ext cx="1674619" cy="1039768"/>
      </dsp:txXfrm>
    </dsp:sp>
    <dsp:sp modelId="{60829F85-1A3B-44AA-8A7E-3FD858B7A3AF}">
      <dsp:nvSpPr>
        <dsp:cNvPr id="0" name=""/>
        <dsp:cNvSpPr/>
      </dsp:nvSpPr>
      <dsp:spPr>
        <a:xfrm>
          <a:off x="6381065" y="1740406"/>
          <a:ext cx="1739317" cy="1104466"/>
        </a:xfrm>
        <a:prstGeom prst="roundRect">
          <a:avLst>
            <a:gd name="adj" fmla="val 10000"/>
          </a:avLst>
        </a:prstGeom>
        <a:solidFill>
          <a:srgbClr val="00004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116FCA-AD7D-44D2-B775-C7AEE5222617}">
      <dsp:nvSpPr>
        <dsp:cNvPr id="0" name=""/>
        <dsp:cNvSpPr/>
      </dsp:nvSpPr>
      <dsp:spPr>
        <a:xfrm>
          <a:off x="6574322" y="1924001"/>
          <a:ext cx="1739317" cy="110446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a:latin typeface="+mn-lt"/>
            </a:rPr>
            <a:t>Optimización de prompts.</a:t>
          </a:r>
          <a:endParaRPr lang="en-US" sz="1600" kern="1200">
            <a:latin typeface="+mn-lt"/>
          </a:endParaRPr>
        </a:p>
      </dsp:txBody>
      <dsp:txXfrm>
        <a:off x="6606671" y="1956350"/>
        <a:ext cx="1674619" cy="1039768"/>
      </dsp:txXfrm>
    </dsp:sp>
    <dsp:sp modelId="{4329BA4A-E511-4653-B62E-F4F49E0FBED7}">
      <dsp:nvSpPr>
        <dsp:cNvPr id="0" name=""/>
        <dsp:cNvSpPr/>
      </dsp:nvSpPr>
      <dsp:spPr>
        <a:xfrm>
          <a:off x="8506897" y="1740406"/>
          <a:ext cx="1739317" cy="1104466"/>
        </a:xfrm>
        <a:prstGeom prst="roundRect">
          <a:avLst>
            <a:gd name="adj" fmla="val 10000"/>
          </a:avLst>
        </a:prstGeom>
        <a:solidFill>
          <a:srgbClr val="00004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260E0B1-CEBA-4F89-A5DE-4A65207E9770}">
      <dsp:nvSpPr>
        <dsp:cNvPr id="0" name=""/>
        <dsp:cNvSpPr/>
      </dsp:nvSpPr>
      <dsp:spPr>
        <a:xfrm>
          <a:off x="8700154" y="1924001"/>
          <a:ext cx="1739317" cy="110446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ES" sz="1600" kern="1200">
              <a:latin typeface="+mn-lt"/>
            </a:rPr>
            <a:t>Evaluación y comparación de modelos.</a:t>
          </a:r>
          <a:endParaRPr lang="en-US" sz="1600" kern="1200">
            <a:latin typeface="+mn-lt"/>
          </a:endParaRPr>
        </a:p>
      </dsp:txBody>
      <dsp:txXfrm>
        <a:off x="8732503" y="1956350"/>
        <a:ext cx="1674619" cy="103976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PieProcess">
  <dgm:title val=""/>
  <dgm:desc val=""/>
  <dgm:catLst>
    <dgm:cat type="list" pri="8600"/>
    <dgm:cat type="process" pri="4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One val="branch"/>
      <dgm:animLvl val="lvl"/>
    </dgm:varLst>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constrLst>
      <dgm:constr type="primFontSz" for="des" forName="Parent" val="65"/>
      <dgm:constr type="primFontSz" for="des" forName="Child" refType="primFontSz" refFor="des" refForName="Parent" op="lte"/>
      <dgm:constr type="w" for="ch" forName="composite" refType="w"/>
      <dgm:constr type="h" for="ch" forName="composite" refType="h"/>
      <dgm:constr type="w" for="ch" forName="ParentComposite" refType="w" fact="0.5"/>
      <dgm:constr type="h" for="ch" forName="ParentComposite" refType="h"/>
      <dgm:constr type="w" for="ch" forName="negSibTrans" refType="h" refFor="ch" refForName="composite" fact="-0.075"/>
      <dgm:constr type="w" for="ch" forName="sibTrans" refType="w" refFor="ch" refForName="composite" fact="0.0425"/>
    </dgm:constrLst>
    <dgm:forEach name="nodesForEach" axis="ch" ptType="node" cnt="7">
      <dgm:layoutNode name="ParentComposite">
        <dgm:alg type="composite">
          <dgm:param type="ar" val="0.25"/>
        </dgm:alg>
        <dgm:shape xmlns:r="http://schemas.openxmlformats.org/officeDocument/2006/relationships" r:blip="">
          <dgm:adjLst/>
        </dgm:shape>
        <dgm:choose name="Name4">
          <dgm:if name="Name5" func="var" arg="dir" op="equ" val="norm">
            <dgm:constrLst>
              <dgm:constr type="l" for="ch" forName="Parent" refType="w" fact="0"/>
              <dgm:constr type="t" for="ch" forName="Parent" refType="h" fact="0.275"/>
              <dgm:constr type="w" for="ch" forName="Parent" refType="w" fact="0.6"/>
              <dgm:constr type="h" for="ch" forName="Parent" refType="h" fact="0.725"/>
              <dgm:constr type="l" for="ch" forName="Chord" refType="w" fact="0"/>
              <dgm:constr type="t" for="ch" forName="Chord" refType="h" fact="0"/>
              <dgm:constr type="w" for="ch" forName="Chord" refType="w"/>
              <dgm:constr type="h" for="ch" forName="Chord" refType="h" fact="0.25"/>
              <dgm:constr type="l" for="ch" forName="Pie" refType="w" fact="0.1"/>
              <dgm:constr type="t" for="ch" forName="Pie" refType="h" fact="0.025"/>
              <dgm:constr type="w" for="ch" forName="Pie" refType="w" fact="0.8"/>
              <dgm:constr type="h" for="ch" forName="Pie" refType="h" fact="0.2"/>
            </dgm:constrLst>
          </dgm:if>
          <dgm:else name="Name6">
            <dgm:constrLst>
              <dgm:constr type="r" for="ch" forName="Parent" refType="w"/>
              <dgm:constr type="t" for="ch" forName="Parent" refType="h" fact="0.275"/>
              <dgm:constr type="w" for="ch" forName="Parent" refType="w" fact="0.6"/>
              <dgm:constr type="h" for="ch" forName="Parent" refType="h" fact="0.725"/>
              <dgm:constr type="r" for="ch" forName="Chord" refType="w"/>
              <dgm:constr type="t" for="ch" forName="Chord" refType="h" fact="0"/>
              <dgm:constr type="w" for="ch" forName="Chord" refType="w"/>
              <dgm:constr type="h" for="ch" forName="Chord" refType="h" fact="0.25"/>
              <dgm:constr type="r" for="ch" forName="Pie" refType="w" fact="0.9"/>
              <dgm:constr type="t" for="ch" forName="Pie" refType="h" fact="0.025"/>
              <dgm:constr type="w" for="ch" forName="Pie" refType="w" fact="0.8"/>
              <dgm:constr type="h" for="ch" forName="Pie" refType="h" fact="0.2"/>
            </dgm:constrLst>
          </dgm:else>
        </dgm:choose>
        <dgm:layoutNode name="Chord" styleLbl="bgShp">
          <dgm:alg type="sp"/>
          <dgm:choose name="Name7">
            <dgm:if name="Name8" func="var" arg="dir" op="equ" val="norm">
              <dgm:shape xmlns:r="http://schemas.openxmlformats.org/officeDocument/2006/relationships" type="chord" r:blip="">
                <dgm:adjLst>
                  <dgm:adj idx="1" val="80"/>
                  <dgm:adj idx="2" val="-80"/>
                </dgm:adjLst>
              </dgm:shape>
            </dgm:if>
            <dgm:else name="Name9">
              <dgm:shape xmlns:r="http://schemas.openxmlformats.org/officeDocument/2006/relationships" rot="180" type="chord" r:blip="">
                <dgm:adjLst>
                  <dgm:adj idx="1" val="80"/>
                  <dgm:adj idx="2" val="-80"/>
                </dgm:adjLst>
              </dgm:shape>
            </dgm:else>
          </dgm:choose>
          <dgm:presOf/>
        </dgm:layoutNode>
        <dgm:layoutNode name="Pie" styleLbl="alignNode1">
          <dgm:alg type="sp"/>
          <dgm:choose name="Name10">
            <dgm:if name="Name11" func="var" arg="dir" op="equ" val="norm">
              <dgm:choose name="Name12">
                <dgm:if name="Name13" axis="precedSib" ptType="node" func="cnt" op="equ" val="0">
                  <dgm:choose name="Name14">
                    <dgm:if name="Name15" axis="followSib" ptType="node" func="cnt" op="equ" val="0">
                      <dgm:shape xmlns:r="http://schemas.openxmlformats.org/officeDocument/2006/relationships" type="pie" r:blip="">
                        <dgm:adjLst>
                          <dgm:adj idx="1" val="90"/>
                          <dgm:adj idx="2" val="-90"/>
                        </dgm:adjLst>
                      </dgm:shape>
                    </dgm:if>
                    <dgm:if name="Name16" axis="followSib" ptType="node" func="cnt" op="equ" val="1">
                      <dgm:shape xmlns:r="http://schemas.openxmlformats.org/officeDocument/2006/relationships" type="pie" r:blip="">
                        <dgm:adjLst>
                          <dgm:adj idx="1" val="180"/>
                          <dgm:adj idx="2" val="-90"/>
                        </dgm:adjLst>
                      </dgm:shape>
                    </dgm:if>
                    <dgm:if name="Name17" axis="followSib" ptType="node" func="cnt" op="equ" val="2">
                      <dgm:shape xmlns:r="http://schemas.openxmlformats.org/officeDocument/2006/relationships" type="pie" r:blip="">
                        <dgm:adjLst>
                          <dgm:adj idx="1" val="-150"/>
                          <dgm:adj idx="2" val="-90"/>
                        </dgm:adjLst>
                      </dgm:shape>
                    </dgm:if>
                    <dgm:if name="Name18" axis="followSib" ptType="node" func="cnt" op="equ" val="3">
                      <dgm:shape xmlns:r="http://schemas.openxmlformats.org/officeDocument/2006/relationships" type="pie" r:blip="">
                        <dgm:adjLst>
                          <dgm:adj idx="1" val="-135"/>
                          <dgm:adj idx="2" val="-90"/>
                        </dgm:adjLst>
                      </dgm:shape>
                    </dgm:if>
                    <dgm:if name="Name19" axis="followSib" ptType="node" func="cnt" op="equ" val="4">
                      <dgm:shape xmlns:r="http://schemas.openxmlformats.org/officeDocument/2006/relationships" type="pie" r:blip="">
                        <dgm:adjLst>
                          <dgm:adj idx="1" val="-126"/>
                          <dgm:adj idx="2" val="-90"/>
                        </dgm:adjLst>
                      </dgm:shape>
                    </dgm:if>
                    <dgm:if name="Name20" axis="followSib" ptType="node" func="cnt" op="equ" val="5">
                      <dgm:shape xmlns:r="http://schemas.openxmlformats.org/officeDocument/2006/relationships" type="pie" r:blip="">
                        <dgm:adjLst>
                          <dgm:adj idx="1" val="-120"/>
                          <dgm:adj idx="2" val="-90"/>
                        </dgm:adjLst>
                      </dgm:shape>
                    </dgm:if>
                    <dgm:else name="Name21">
                      <dgm:shape xmlns:r="http://schemas.openxmlformats.org/officeDocument/2006/relationships" type="pie" r:blip="">
                        <dgm:adjLst>
                          <dgm:adj idx="1" val="-115.7143"/>
                          <dgm:adj idx="2" val="-90"/>
                        </dgm:adjLst>
                      </dgm:shape>
                    </dgm:else>
                  </dgm:choose>
                </dgm:if>
                <dgm:if name="Name22" axis="precedSib" ptType="node" func="cnt" op="equ" val="1">
                  <dgm:choose name="Name23">
                    <dgm:if name="Name24" axis="followSib" ptType="node" func="cnt" op="equ" val="0">
                      <dgm:shape xmlns:r="http://schemas.openxmlformats.org/officeDocument/2006/relationships" type="pie" r:blip="">
                        <dgm:adjLst>
                          <dgm:adj idx="1" val="90"/>
                          <dgm:adj idx="2" val="-90"/>
                        </dgm:adjLst>
                      </dgm:shape>
                    </dgm:if>
                    <dgm:if name="Name25" axis="followSib" ptType="node" func="cnt" op="equ" val="1">
                      <dgm:shape xmlns:r="http://schemas.openxmlformats.org/officeDocument/2006/relationships" type="pie" r:blip="">
                        <dgm:adjLst>
                          <dgm:adj idx="1" val="150"/>
                          <dgm:adj idx="2" val="-90"/>
                        </dgm:adjLst>
                      </dgm:shape>
                    </dgm:if>
                    <dgm:if name="Name26" axis="followSib" ptType="node" func="cnt" op="equ" val="2">
                      <dgm:shape xmlns:r="http://schemas.openxmlformats.org/officeDocument/2006/relationships" type="pie" r:blip="">
                        <dgm:adjLst>
                          <dgm:adj idx="1" val="180"/>
                          <dgm:adj idx="2" val="-90"/>
                        </dgm:adjLst>
                      </dgm:shape>
                    </dgm:if>
                    <dgm:if name="Name27" axis="followSib" ptType="node" func="cnt" op="equ" val="3">
                      <dgm:shape xmlns:r="http://schemas.openxmlformats.org/officeDocument/2006/relationships" type="pie" r:blip="">
                        <dgm:adjLst>
                          <dgm:adj idx="1" val="-162"/>
                          <dgm:adj idx="2" val="-90"/>
                        </dgm:adjLst>
                      </dgm:shape>
                    </dgm:if>
                    <dgm:if name="Name28" axis="followSib" ptType="node" func="cnt" op="equ" val="4">
                      <dgm:shape xmlns:r="http://schemas.openxmlformats.org/officeDocument/2006/relationships" type="pie" r:blip="">
                        <dgm:adjLst>
                          <dgm:adj idx="1" val="-150"/>
                          <dgm:adj idx="2" val="-90"/>
                        </dgm:adjLst>
                      </dgm:shape>
                    </dgm:if>
                    <dgm:else name="Name29">
                      <dgm:shape xmlns:r="http://schemas.openxmlformats.org/officeDocument/2006/relationships" type="pie" r:blip="">
                        <dgm:adjLst>
                          <dgm:adj idx="1" val="-141.4286"/>
                          <dgm:adj idx="2" val="-90"/>
                        </dgm:adjLst>
                      </dgm:shape>
                    </dgm:else>
                  </dgm:choose>
                </dgm:if>
                <dgm:if name="Name30" axis="precedSib" ptType="node" func="cnt" op="equ" val="2">
                  <dgm:choose name="Name31">
                    <dgm:if name="Name32" axis="followSib" ptType="node" func="cnt" op="equ" val="0">
                      <dgm:shape xmlns:r="http://schemas.openxmlformats.org/officeDocument/2006/relationships" type="pie" r:blip="">
                        <dgm:adjLst>
                          <dgm:adj idx="1" val="90"/>
                          <dgm:adj idx="2" val="-90"/>
                        </dgm:adjLst>
                      </dgm:shape>
                    </dgm:if>
                    <dgm:if name="Name33" axis="followSib" ptType="node" func="cnt" op="equ" val="1">
                      <dgm:shape xmlns:r="http://schemas.openxmlformats.org/officeDocument/2006/relationships" type="pie" r:blip="">
                        <dgm:adjLst>
                          <dgm:adj idx="1" val="135"/>
                          <dgm:adj idx="2" val="-90"/>
                        </dgm:adjLst>
                      </dgm:shape>
                    </dgm:if>
                    <dgm:if name="Name34" axis="followSib" ptType="node" func="cnt" op="equ" val="2">
                      <dgm:shape xmlns:r="http://schemas.openxmlformats.org/officeDocument/2006/relationships" type="pie" r:blip="">
                        <dgm:adjLst>
                          <dgm:adj idx="1" val="162"/>
                          <dgm:adj idx="2" val="-90"/>
                        </dgm:adjLst>
                      </dgm:shape>
                    </dgm:if>
                    <dgm:if name="Name35" axis="followSib" ptType="node" func="cnt" op="equ" val="3">
                      <dgm:shape xmlns:r="http://schemas.openxmlformats.org/officeDocument/2006/relationships" type="pie" r:blip="">
                        <dgm:adjLst>
                          <dgm:adj idx="1" val="180"/>
                          <dgm:adj idx="2" val="-90"/>
                        </dgm:adjLst>
                      </dgm:shape>
                    </dgm:if>
                    <dgm:else name="Name36">
                      <dgm:shape xmlns:r="http://schemas.openxmlformats.org/officeDocument/2006/relationships" type="pie" r:blip="">
                        <dgm:adjLst>
                          <dgm:adj idx="1" val="-167.1429"/>
                          <dgm:adj idx="2" val="-90"/>
                        </dgm:adjLst>
                      </dgm:shape>
                    </dgm:else>
                  </dgm:choose>
                </dgm:if>
                <dgm:if name="Name37" axis="precedSib" ptType="node" func="cnt" op="equ" val="3">
                  <dgm:choose name="Name38">
                    <dgm:if name="Name39" axis="followSib" ptType="node" func="cnt" op="equ" val="0">
                      <dgm:shape xmlns:r="http://schemas.openxmlformats.org/officeDocument/2006/relationships" type="pie" r:blip="">
                        <dgm:adjLst>
                          <dgm:adj idx="1" val="90"/>
                          <dgm:adj idx="2" val="-90"/>
                        </dgm:adjLst>
                      </dgm:shape>
                    </dgm:if>
                    <dgm:if name="Name40" axis="followSib" ptType="node" func="cnt" op="equ" val="1">
                      <dgm:shape xmlns:r="http://schemas.openxmlformats.org/officeDocument/2006/relationships" type="pie" r:blip="">
                        <dgm:adjLst>
                          <dgm:adj idx="1" val="126"/>
                          <dgm:adj idx="2" val="-90"/>
                        </dgm:adjLst>
                      </dgm:shape>
                    </dgm:if>
                    <dgm:if name="Name41" axis="followSib" ptType="node" func="cnt" op="equ" val="2">
                      <dgm:shape xmlns:r="http://schemas.openxmlformats.org/officeDocument/2006/relationships" type="pie" r:blip="">
                        <dgm:adjLst>
                          <dgm:adj idx="1" val="150"/>
                          <dgm:adj idx="2" val="-90"/>
                        </dgm:adjLst>
                      </dgm:shape>
                    </dgm:if>
                    <dgm:else name="Name42">
                      <dgm:shape xmlns:r="http://schemas.openxmlformats.org/officeDocument/2006/relationships" type="pie" r:blip="">
                        <dgm:adjLst>
                          <dgm:adj idx="1" val="167.1429"/>
                          <dgm:adj idx="2" val="-90"/>
                        </dgm:adjLst>
                      </dgm:shape>
                    </dgm:else>
                  </dgm:choose>
                </dgm:if>
                <dgm:if name="Name43" axis="precedSib" ptType="node" func="cnt" op="equ" val="4">
                  <dgm:choose name="Name44">
                    <dgm:if name="Name45" axis="followSib" ptType="node" func="cnt" op="equ" val="0">
                      <dgm:shape xmlns:r="http://schemas.openxmlformats.org/officeDocument/2006/relationships" type="pie" r:blip="">
                        <dgm:adjLst>
                          <dgm:adj idx="1" val="90"/>
                          <dgm:adj idx="2" val="-90"/>
                        </dgm:adjLst>
                      </dgm:shape>
                    </dgm:if>
                    <dgm:if name="Name46" axis="followSib" ptType="node" func="cnt" op="equ" val="1">
                      <dgm:shape xmlns:r="http://schemas.openxmlformats.org/officeDocument/2006/relationships" type="pie" r:blip="">
                        <dgm:adjLst>
                          <dgm:adj idx="1" val="120"/>
                          <dgm:adj idx="2" val="-90"/>
                        </dgm:adjLst>
                      </dgm:shape>
                    </dgm:if>
                    <dgm:else name="Name47">
                      <dgm:shape xmlns:r="http://schemas.openxmlformats.org/officeDocument/2006/relationships" type="pie" r:blip="">
                        <dgm:adjLst>
                          <dgm:adj idx="1" val="141.4286"/>
                          <dgm:adj idx="2" val="-90"/>
                        </dgm:adjLst>
                      </dgm:shape>
                    </dgm:else>
                  </dgm:choose>
                </dgm:if>
                <dgm:if name="Name48" axis="precedSib" ptType="node" func="cnt" op="equ" val="5">
                  <dgm:choose name="Name49">
                    <dgm:if name="Name50" axis="followSib" ptType="node" func="cnt" op="equ" val="0">
                      <dgm:shape xmlns:r="http://schemas.openxmlformats.org/officeDocument/2006/relationships" type="pie" r:blip="">
                        <dgm:adjLst>
                          <dgm:adj idx="1" val="90"/>
                          <dgm:adj idx="2" val="-90"/>
                        </dgm:adjLst>
                      </dgm:shape>
                    </dgm:if>
                    <dgm:else name="Name51">
                      <dgm:shape xmlns:r="http://schemas.openxmlformats.org/officeDocument/2006/relationships" type="pie" r:blip="">
                        <dgm:adjLst>
                          <dgm:adj idx="1" val="115.7143"/>
                          <dgm:adj idx="2" val="-90"/>
                        </dgm:adjLst>
                      </dgm:shape>
                    </dgm:else>
                  </dgm:choose>
                </dgm:if>
                <dgm:else name="Name52">
                  <dgm:shape xmlns:r="http://schemas.openxmlformats.org/officeDocument/2006/relationships" type="pie" r:blip="">
                    <dgm:adjLst>
                      <dgm:adj idx="1" val="90"/>
                      <dgm:adj idx="2" val="-90"/>
                    </dgm:adjLst>
                  </dgm:shape>
                </dgm:else>
              </dgm:choose>
            </dgm:if>
            <dgm:else name="Name53">
              <dgm:choose name="Name54">
                <dgm:if name="Name55" axis="precedSib" ptType="node" func="cnt" op="equ" val="0">
                  <dgm:choose name="Name56">
                    <dgm:if name="Name57" axis="followSib" ptType="node" func="cnt" op="equ" val="0">
                      <dgm:shape xmlns:r="http://schemas.openxmlformats.org/officeDocument/2006/relationships" rot="180" type="pie" r:blip="">
                        <dgm:adjLst>
                          <dgm:adj idx="1" val="90"/>
                          <dgm:adj idx="2" val="-90"/>
                        </dgm:adjLst>
                      </dgm:shape>
                    </dgm:if>
                    <dgm:if name="Name58" axis="followSib" ptType="node" func="cnt" op="equ" val="1">
                      <dgm:shape xmlns:r="http://schemas.openxmlformats.org/officeDocument/2006/relationships" rot="180" type="pie" r:blip="">
                        <dgm:adjLst>
                          <dgm:adj idx="1" val="90"/>
                          <dgm:adj idx="2" val="180"/>
                        </dgm:adjLst>
                      </dgm:shape>
                    </dgm:if>
                    <dgm:if name="Name59" axis="followSib" ptType="node" func="cnt" op="equ" val="2">
                      <dgm:shape xmlns:r="http://schemas.openxmlformats.org/officeDocument/2006/relationships" rot="180" type="pie" r:blip="">
                        <dgm:adjLst>
                          <dgm:adj idx="1" val="90"/>
                          <dgm:adj idx="2" val="150"/>
                        </dgm:adjLst>
                      </dgm:shape>
                    </dgm:if>
                    <dgm:if name="Name60" axis="followSib" ptType="node" func="cnt" op="equ" val="3">
                      <dgm:shape xmlns:r="http://schemas.openxmlformats.org/officeDocument/2006/relationships" rot="180" type="pie" r:blip="">
                        <dgm:adjLst>
                          <dgm:adj idx="1" val="90"/>
                          <dgm:adj idx="2" val="135"/>
                        </dgm:adjLst>
                      </dgm:shape>
                    </dgm:if>
                    <dgm:if name="Name61" axis="followSib" ptType="node" func="cnt" op="equ" val="4">
                      <dgm:shape xmlns:r="http://schemas.openxmlformats.org/officeDocument/2006/relationships" rot="180" type="pie" r:blip="">
                        <dgm:adjLst>
                          <dgm:adj idx="1" val="90"/>
                          <dgm:adj idx="2" val="126"/>
                        </dgm:adjLst>
                      </dgm:shape>
                    </dgm:if>
                    <dgm:if name="Name62" axis="followSib" ptType="node" func="cnt" op="equ" val="5">
                      <dgm:shape xmlns:r="http://schemas.openxmlformats.org/officeDocument/2006/relationships" rot="180" type="pie" r:blip="">
                        <dgm:adjLst>
                          <dgm:adj idx="1" val="90"/>
                          <dgm:adj idx="2" val="120"/>
                        </dgm:adjLst>
                      </dgm:shape>
                    </dgm:if>
                    <dgm:else name="Name63">
                      <dgm:shape xmlns:r="http://schemas.openxmlformats.org/officeDocument/2006/relationships" rot="180" type="pie" r:blip="">
                        <dgm:adjLst>
                          <dgm:adj idx="1" val="90"/>
                          <dgm:adj idx="2" val="115.7143"/>
                        </dgm:adjLst>
                      </dgm:shape>
                    </dgm:else>
                  </dgm:choose>
                </dgm:if>
                <dgm:if name="Name64" axis="precedSib" ptType="node" func="cnt" op="equ" val="1">
                  <dgm:choose name="Name65">
                    <dgm:if name="Name66" axis="followSib" ptType="node" func="cnt" op="equ" val="0">
                      <dgm:shape xmlns:r="http://schemas.openxmlformats.org/officeDocument/2006/relationships" rot="180" type="pie" r:blip="">
                        <dgm:adjLst>
                          <dgm:adj idx="1" val="90"/>
                          <dgm:adj idx="2" val="-90"/>
                        </dgm:adjLst>
                      </dgm:shape>
                    </dgm:if>
                    <dgm:if name="Name67" axis="followSib" ptType="node" func="cnt" op="equ" val="1">
                      <dgm:shape xmlns:r="http://schemas.openxmlformats.org/officeDocument/2006/relationships" rot="180" type="pie" r:blip="">
                        <dgm:adjLst>
                          <dgm:adj idx="1" val="90"/>
                          <dgm:adj idx="2" val="-150"/>
                        </dgm:adjLst>
                      </dgm:shape>
                    </dgm:if>
                    <dgm:if name="Name68" axis="followSib" ptType="node" func="cnt" op="equ" val="2">
                      <dgm:shape xmlns:r="http://schemas.openxmlformats.org/officeDocument/2006/relationships" rot="180" type="pie" r:blip="">
                        <dgm:adjLst>
                          <dgm:adj idx="1" val="90"/>
                          <dgm:adj idx="2" val="180"/>
                        </dgm:adjLst>
                      </dgm:shape>
                    </dgm:if>
                    <dgm:if name="Name69" axis="followSib" ptType="node" func="cnt" op="equ" val="3">
                      <dgm:shape xmlns:r="http://schemas.openxmlformats.org/officeDocument/2006/relationships" rot="180" type="pie" r:blip="">
                        <dgm:adjLst>
                          <dgm:adj idx="1" val="90"/>
                          <dgm:adj idx="2" val="162"/>
                        </dgm:adjLst>
                      </dgm:shape>
                    </dgm:if>
                    <dgm:if name="Name70" axis="followSib" ptType="node" func="cnt" op="equ" val="4">
                      <dgm:shape xmlns:r="http://schemas.openxmlformats.org/officeDocument/2006/relationships" rot="180" type="pie" r:blip="">
                        <dgm:adjLst>
                          <dgm:adj idx="1" val="90"/>
                          <dgm:adj idx="2" val="150"/>
                        </dgm:adjLst>
                      </dgm:shape>
                    </dgm:if>
                    <dgm:else name="Name71">
                      <dgm:shape xmlns:r="http://schemas.openxmlformats.org/officeDocument/2006/relationships" rot="180" type="pie" r:blip="">
                        <dgm:adjLst>
                          <dgm:adj idx="1" val="90"/>
                          <dgm:adj idx="2" val="141.4286"/>
                        </dgm:adjLst>
                      </dgm:shape>
                    </dgm:else>
                  </dgm:choose>
                </dgm:if>
                <dgm:if name="Name72" axis="precedSib" ptType="node" func="cnt" op="equ" val="2">
                  <dgm:choose name="Name73">
                    <dgm:if name="Name74" axis="followSib" ptType="node" func="cnt" op="equ" val="0">
                      <dgm:shape xmlns:r="http://schemas.openxmlformats.org/officeDocument/2006/relationships" rot="180" type="pie" r:blip="">
                        <dgm:adjLst>
                          <dgm:adj idx="1" val="90"/>
                          <dgm:adj idx="2" val="-90"/>
                        </dgm:adjLst>
                      </dgm:shape>
                    </dgm:if>
                    <dgm:if name="Name75" axis="followSib" ptType="node" func="cnt" op="equ" val="1">
                      <dgm:shape xmlns:r="http://schemas.openxmlformats.org/officeDocument/2006/relationships" rot="180" type="pie" r:blip="">
                        <dgm:adjLst>
                          <dgm:adj idx="1" val="90"/>
                          <dgm:adj idx="2" val="-135"/>
                        </dgm:adjLst>
                      </dgm:shape>
                    </dgm:if>
                    <dgm:if name="Name76" axis="followSib" ptType="node" func="cnt" op="equ" val="2">
                      <dgm:shape xmlns:r="http://schemas.openxmlformats.org/officeDocument/2006/relationships" rot="180" type="pie" r:blip="">
                        <dgm:adjLst>
                          <dgm:adj idx="1" val="90"/>
                          <dgm:adj idx="2" val="-162"/>
                        </dgm:adjLst>
                      </dgm:shape>
                    </dgm:if>
                    <dgm:if name="Name77" axis="followSib" ptType="node" func="cnt" op="equ" val="3">
                      <dgm:shape xmlns:r="http://schemas.openxmlformats.org/officeDocument/2006/relationships" rot="180" type="pie" r:blip="">
                        <dgm:adjLst>
                          <dgm:adj idx="1" val="90"/>
                          <dgm:adj idx="2" val="180"/>
                        </dgm:adjLst>
                      </dgm:shape>
                    </dgm:if>
                    <dgm:else name="Name78">
                      <dgm:shape xmlns:r="http://schemas.openxmlformats.org/officeDocument/2006/relationships" rot="180" type="pie" r:blip="">
                        <dgm:adjLst>
                          <dgm:adj idx="1" val="90"/>
                          <dgm:adj idx="2" val="167.1429"/>
                        </dgm:adjLst>
                      </dgm:shape>
                    </dgm:else>
                  </dgm:choose>
                </dgm:if>
                <dgm:if name="Name79" axis="precedSib" ptType="node" func="cnt" op="equ" val="3">
                  <dgm:choose name="Name80">
                    <dgm:if name="Name81" axis="followSib" ptType="node" func="cnt" op="equ" val="0">
                      <dgm:shape xmlns:r="http://schemas.openxmlformats.org/officeDocument/2006/relationships" rot="180" type="pie" r:blip="">
                        <dgm:adjLst>
                          <dgm:adj idx="1" val="90"/>
                          <dgm:adj idx="2" val="-90"/>
                        </dgm:adjLst>
                      </dgm:shape>
                    </dgm:if>
                    <dgm:if name="Name82" axis="followSib" ptType="node" func="cnt" op="equ" val="1">
                      <dgm:shape xmlns:r="http://schemas.openxmlformats.org/officeDocument/2006/relationships" rot="180" type="pie" r:blip="">
                        <dgm:adjLst>
                          <dgm:adj idx="1" val="90"/>
                          <dgm:adj idx="2" val="-126"/>
                        </dgm:adjLst>
                      </dgm:shape>
                    </dgm:if>
                    <dgm:if name="Name83" axis="followSib" ptType="node" func="cnt" op="equ" val="2">
                      <dgm:shape xmlns:r="http://schemas.openxmlformats.org/officeDocument/2006/relationships" rot="180" type="pie" r:blip="">
                        <dgm:adjLst>
                          <dgm:adj idx="1" val="90"/>
                          <dgm:adj idx="2" val="-150"/>
                        </dgm:adjLst>
                      </dgm:shape>
                    </dgm:if>
                    <dgm:else name="Name84">
                      <dgm:shape xmlns:r="http://schemas.openxmlformats.org/officeDocument/2006/relationships" rot="180" type="pie" r:blip="">
                        <dgm:adjLst>
                          <dgm:adj idx="1" val="90"/>
                          <dgm:adj idx="2" val="-167.1429"/>
                        </dgm:adjLst>
                      </dgm:shape>
                    </dgm:else>
                  </dgm:choose>
                </dgm:if>
                <dgm:if name="Name85" axis="precedSib" ptType="node" func="cnt" op="equ" val="4">
                  <dgm:choose name="Name86">
                    <dgm:if name="Name87" axis="followSib" ptType="node" func="cnt" op="equ" val="0">
                      <dgm:shape xmlns:r="http://schemas.openxmlformats.org/officeDocument/2006/relationships" rot="180" type="pie" r:blip="">
                        <dgm:adjLst>
                          <dgm:adj idx="1" val="90"/>
                          <dgm:adj idx="2" val="-90"/>
                        </dgm:adjLst>
                      </dgm:shape>
                    </dgm:if>
                    <dgm:if name="Name88" axis="followSib" ptType="node" func="cnt" op="equ" val="1">
                      <dgm:shape xmlns:r="http://schemas.openxmlformats.org/officeDocument/2006/relationships" rot="180" type="pie" r:blip="">
                        <dgm:adjLst>
                          <dgm:adj idx="1" val="90"/>
                          <dgm:adj idx="2" val="-120"/>
                        </dgm:adjLst>
                      </dgm:shape>
                    </dgm:if>
                    <dgm:else name="Name89">
                      <dgm:shape xmlns:r="http://schemas.openxmlformats.org/officeDocument/2006/relationships" rot="180" type="pie" r:blip="">
                        <dgm:adjLst>
                          <dgm:adj idx="1" val="90"/>
                          <dgm:adj idx="2" val="-141.4286"/>
                        </dgm:adjLst>
                      </dgm:shape>
                    </dgm:else>
                  </dgm:choose>
                </dgm:if>
                <dgm:if name="Name90" axis="precedSib" ptType="node" func="cnt" op="equ" val="5">
                  <dgm:choose name="Name91">
                    <dgm:if name="Name92" axis="followSib" ptType="node" func="cnt" op="equ" val="0">
                      <dgm:shape xmlns:r="http://schemas.openxmlformats.org/officeDocument/2006/relationships" rot="180" type="pie" r:blip="">
                        <dgm:adjLst>
                          <dgm:adj idx="1" val="90"/>
                          <dgm:adj idx="2" val="-90"/>
                        </dgm:adjLst>
                      </dgm:shape>
                    </dgm:if>
                    <dgm:else name="Name93">
                      <dgm:shape xmlns:r="http://schemas.openxmlformats.org/officeDocument/2006/relationships" rot="180" type="pie" r:blip="">
                        <dgm:adjLst>
                          <dgm:adj idx="1" val="90"/>
                          <dgm:adj idx="2" val="-115.7143"/>
                        </dgm:adjLst>
                      </dgm:shape>
                    </dgm:else>
                  </dgm:choose>
                </dgm:if>
                <dgm:else name="Name94">
                  <dgm:shape xmlns:r="http://schemas.openxmlformats.org/officeDocument/2006/relationships" rot="180" type="pie" r:blip="">
                    <dgm:adjLst>
                      <dgm:adj idx="1" val="90"/>
                      <dgm:adj idx="2" val="-90"/>
                    </dgm:adjLst>
                  </dgm:shape>
                </dgm:else>
              </dgm:choose>
            </dgm:else>
          </dgm:choose>
          <dgm:presOf/>
        </dgm:layoutNode>
        <dgm:layoutNode name="Parent" styleLbl="revTx">
          <dgm:varLst>
            <dgm:chMax val="1"/>
            <dgm:chPref val="1"/>
            <dgm:bulletEnabled val="1"/>
          </dgm:varLst>
          <dgm:choose name="Name95">
            <dgm:if name="Name96" func="var" arg="dir" op="equ" val="norm">
              <dgm:alg type="tx">
                <dgm:param type="parTxLTRAlign" val="r"/>
                <dgm:param type="parTxRTLAlign" val="r"/>
                <dgm:param type="shpTxLTRAlignCh" val="r"/>
                <dgm:param type="shpTxRTLAlignCh" val="r"/>
                <dgm:param type="txAnchorVert" val="b"/>
                <dgm:param type="autoTxRot" val="grav"/>
              </dgm:alg>
            </dgm:if>
            <dgm:else name="Name97">
              <dgm:alg type="tx">
                <dgm:param type="parTxLTRAlign" val="l"/>
                <dgm:param type="parTxRTLAlign" val="l"/>
                <dgm:param type="shpTxLTRAlignCh" val="l"/>
                <dgm:param type="shpTxRTLAlignCh" val="l"/>
                <dgm:param type="txAnchorVert" val="b"/>
                <dgm:param type="autoTxRot" val="grav"/>
              </dgm:alg>
            </dgm:else>
          </dgm:choose>
          <dgm:choose name="Name98">
            <dgm:if name="Name99" func="var" arg="dir" op="equ" val="norm">
              <dgm:shape xmlns:r="http://schemas.openxmlformats.org/officeDocument/2006/relationships" rot="-90" type="rect" r:blip="">
                <dgm:adjLst/>
              </dgm:shape>
            </dgm:if>
            <dgm:else name="Name100">
              <dgm:shape xmlns:r="http://schemas.openxmlformats.org/officeDocument/2006/relationships" rot="90" type="rect" r:blip="">
                <dgm:adjLst/>
              </dgm:shape>
            </dgm:else>
          </dgm:choose>
          <dgm:presOf axis="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layoutNode>
      <dgm:choose name="Name101">
        <dgm:if name="Name102" axis="ch" ptType="node" func="cnt" op="gte" val="1">
          <dgm:forEach name="negSibTransForEach" axis="ch" ptType="sibTrans" hideLastTrans="0" cnt="1">
            <dgm:layoutNode name="negSibTrans">
              <dgm:alg type="sp"/>
              <dgm:shape xmlns:r="http://schemas.openxmlformats.org/officeDocument/2006/relationships" r:blip="">
                <dgm:adjLst/>
              </dgm:shape>
            </dgm:layoutNode>
          </dgm:forEach>
          <dgm:layoutNode name="composite">
            <dgm:alg type="composite">
              <dgm:param type="ar" val="0.5"/>
            </dgm:alg>
            <dgm:shape xmlns:r="http://schemas.openxmlformats.org/officeDocument/2006/relationships" r:blip="">
              <dgm:adjLst/>
            </dgm:shape>
            <dgm:choose name="Name103">
              <dgm:if name="Name104" func="var" arg="dir" op="equ" val="norm">
                <dgm:constrLst>
                  <dgm:constr type="l" for="ch" forName="Child" refType="w" fact="0"/>
                  <dgm:constr type="t" for="ch" forName="Child" refType="h" fact="0"/>
                  <dgm:constr type="w" for="ch" forName="Child" refType="w"/>
                  <dgm:constr type="h" for="ch" forName="Child" refType="h"/>
                </dgm:constrLst>
              </dgm:if>
              <dgm:else name="Name105">
                <dgm:constrLst>
                  <dgm:constr type="r" for="ch" forName="Child" refType="w"/>
                  <dgm:constr type="t" for="ch" forName="Child" refType="h" fact="0"/>
                  <dgm:constr type="w" for="ch" forName="Child" refType="w"/>
                  <dgm:constr type="h" for="ch" forName="Child" refType="h"/>
                </dgm:constrLst>
              </dgm:else>
            </dgm:choose>
            <dgm:ruleLst/>
            <dgm:layoutNode name="Child" styleLbl="revTx">
              <dgm:varLst>
                <dgm:chMax val="0"/>
                <dgm:chPref val="0"/>
                <dgm:bulletEnabled val="1"/>
              </dgm:varLst>
              <dgm:choose name="Name106">
                <dgm:if name="Name107" func="var" arg="dir" op="equ" val="norm">
                  <dgm:alg type="tx">
                    <dgm:param type="parTxLTRAlign" val="l"/>
                    <dgm:param type="parTxRTLAlign" val="r"/>
                    <dgm:param type="txAnchorVert" val="t"/>
                  </dgm:alg>
                </dgm:if>
                <dgm:else name="Name108">
                  <dgm:alg type="tx">
                    <dgm:param type="parTxLTRAlign" val="r"/>
                    <dgm:param type="parTxRTLAlign" val="l"/>
                    <dgm:param type="txAnchorVert" val="t"/>
                  </dgm:alg>
                </dgm:else>
              </dgm:choose>
              <dgm:shape xmlns:r="http://schemas.openxmlformats.org/officeDocument/2006/relationships" type="rect" r:blip="">
                <dgm:adjLst/>
              </dgm:shape>
              <dgm:presOf axis="des"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if>
        <dgm:else name="Name109"/>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svg>
</file>

<file path=ppt/media/image15.png>
</file>

<file path=ppt/media/image16.svg>
</file>

<file path=ppt/media/image2.svg>
</file>

<file path=ppt/media/image3.jpe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DA6F62-88A3-4C65-A356-F0F93EA2A49D}" type="datetimeFigureOut">
              <a:rPr lang="es-CO" smtClean="0"/>
              <a:t>26/07/2024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97A79D-9DC9-433A-B141-461BE1ED4B6C}" type="slidenum">
              <a:rPr lang="es-CO" smtClean="0"/>
              <a:t>‹Nº›</a:t>
            </a:fld>
            <a:endParaRPr lang="es-CO"/>
          </a:p>
        </p:txBody>
      </p:sp>
    </p:spTree>
    <p:extLst>
      <p:ext uri="{BB962C8B-B14F-4D97-AF65-F5344CB8AC3E}">
        <p14:creationId xmlns:p14="http://schemas.microsoft.com/office/powerpoint/2010/main" val="3952926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a:t>https://towardsdatascience.com/symbolic-vs-subsymbolic-ai-paradigms-for-ai-explainability-6e3982c6948a</a:t>
            </a:r>
          </a:p>
          <a:p>
            <a:r>
              <a:rPr lang="es-CO"/>
              <a:t>https://suryamaddula.medium.com/neuro-symbolic-ai-an-emerging-class-of-ai-workloads-a-novel-area-of-research-8e330715d83e</a:t>
            </a:r>
          </a:p>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2</a:t>
            </a:fld>
            <a:endParaRPr lang="es-CO"/>
          </a:p>
        </p:txBody>
      </p:sp>
    </p:spTree>
    <p:extLst>
      <p:ext uri="{BB962C8B-B14F-4D97-AF65-F5344CB8AC3E}">
        <p14:creationId xmlns:p14="http://schemas.microsoft.com/office/powerpoint/2010/main" val="13292169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0" dirty="0">
                <a:solidFill>
                  <a:srgbClr val="CCCCCC"/>
                </a:solidFill>
                <a:effectLst/>
                <a:highlight>
                  <a:srgbClr val="1F1F1F"/>
                </a:highlight>
                <a:latin typeface="Consolas"/>
              </a:rPr>
              <a:t>Los </a:t>
            </a:r>
            <a:r>
              <a:rPr lang="es-ES" b="0" dirty="0" err="1">
                <a:solidFill>
                  <a:srgbClr val="CCCCCC"/>
                </a:solidFill>
                <a:effectLst/>
                <a:highlight>
                  <a:srgbClr val="1F1F1F"/>
                </a:highlight>
                <a:latin typeface="Consolas"/>
              </a:rPr>
              <a:t>prompts</a:t>
            </a:r>
            <a:r>
              <a:rPr lang="es-ES" b="0" dirty="0">
                <a:solidFill>
                  <a:srgbClr val="CCCCCC"/>
                </a:solidFill>
                <a:effectLst/>
                <a:highlight>
                  <a:srgbClr val="1F1F1F"/>
                </a:highlight>
                <a:latin typeface="Consolas"/>
              </a:rPr>
              <a:t> son tu entrada al sistema de IA, usualmente a un LLM, para obtener resultados específicos. En otras palabras, los </a:t>
            </a:r>
            <a:r>
              <a:rPr lang="es-ES" b="0" dirty="0" err="1">
                <a:solidFill>
                  <a:srgbClr val="CCCCCC"/>
                </a:solidFill>
                <a:effectLst/>
                <a:highlight>
                  <a:srgbClr val="1F1F1F"/>
                </a:highlight>
                <a:latin typeface="Consolas"/>
              </a:rPr>
              <a:t>prompts</a:t>
            </a:r>
            <a:r>
              <a:rPr lang="es-ES" b="0" dirty="0">
                <a:solidFill>
                  <a:srgbClr val="CCCCCC"/>
                </a:solidFill>
                <a:effectLst/>
                <a:highlight>
                  <a:srgbClr val="1F1F1F"/>
                </a:highlight>
                <a:latin typeface="Consolas"/>
              </a:rPr>
              <a:t> son iniciadores de conversación: qué y cómo le dices algo a la IA para que responda de una manera que genere respuestas útiles para ti. Después de eso, puedes construir un </a:t>
            </a:r>
            <a:r>
              <a:rPr lang="es-ES" b="0" dirty="0" err="1">
                <a:solidFill>
                  <a:srgbClr val="CCCCCC"/>
                </a:solidFill>
                <a:effectLst/>
                <a:highlight>
                  <a:srgbClr val="1F1F1F"/>
                </a:highlight>
                <a:latin typeface="Consolas"/>
              </a:rPr>
              <a:t>prompt</a:t>
            </a:r>
            <a:r>
              <a:rPr lang="es-ES" b="0" dirty="0">
                <a:solidFill>
                  <a:srgbClr val="CCCCCC"/>
                </a:solidFill>
                <a:effectLst/>
                <a:highlight>
                  <a:srgbClr val="1F1F1F"/>
                </a:highlight>
                <a:latin typeface="Consolas"/>
              </a:rPr>
              <a:t> continuo, y la IA producirá otra respuesta en consecuencia. Es como tener una conversación con otra persona, solo que en este caso la conversación es basada en texto, y tu interlocutor es la 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b="0">
              <a:solidFill>
                <a:srgbClr val="CCCCCC"/>
              </a:solidFill>
              <a:effectLst/>
              <a:highlight>
                <a:srgbClr val="1F1F1F"/>
              </a:highligh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b="1" dirty="0">
                <a:solidFill>
                  <a:srgbClr val="569CD6"/>
                </a:solidFill>
                <a:effectLst/>
                <a:highlight>
                  <a:srgbClr val="1F1F1F"/>
                </a:highlight>
                <a:latin typeface="Consolas"/>
              </a:rPr>
              <a:t>Fuente:</a:t>
            </a:r>
            <a:r>
              <a:rPr lang="es-ES" b="0" dirty="0">
                <a:solidFill>
                  <a:srgbClr val="CCCCCC"/>
                </a:solidFill>
                <a:effectLst/>
                <a:highlight>
                  <a:srgbClr val="1F1F1F"/>
                </a:highlight>
                <a:latin typeface="Consolas"/>
              </a:rPr>
              <a:t> [</a:t>
            </a:r>
            <a:r>
              <a:rPr lang="es-ES" b="0" dirty="0" err="1">
                <a:solidFill>
                  <a:srgbClr val="CE9178"/>
                </a:solidFill>
                <a:effectLst/>
                <a:highlight>
                  <a:srgbClr val="1F1F1F"/>
                </a:highlight>
                <a:latin typeface="Consolas"/>
              </a:rPr>
              <a:t>OpenAI</a:t>
            </a:r>
            <a:r>
              <a:rPr lang="es-ES" b="0" dirty="0">
                <a:solidFill>
                  <a:srgbClr val="CCCCCC"/>
                </a:solidFill>
                <a:effectLst/>
                <a:highlight>
                  <a:srgbClr val="1F1F1F"/>
                </a:highlight>
                <a:latin typeface="Consolas"/>
              </a:rPr>
              <a:t>](</a:t>
            </a:r>
            <a:r>
              <a:rPr lang="es-ES" b="0" u="sng" dirty="0">
                <a:solidFill>
                  <a:srgbClr val="CCCCCC"/>
                </a:solidFill>
                <a:effectLst/>
                <a:highlight>
                  <a:srgbClr val="1F1F1F"/>
                </a:highlight>
                <a:latin typeface="Consolas"/>
              </a:rPr>
              <a:t>https://platform.openai.com/docs/concepts</a:t>
            </a:r>
            <a:r>
              <a:rPr lang="es-ES" b="0" dirty="0">
                <a:solidFill>
                  <a:srgbClr val="CCCCCC"/>
                </a:solidFill>
                <a:effectLst/>
                <a:highlight>
                  <a:srgbClr val="1F1F1F"/>
                </a:highlight>
                <a:latin typeface="Consola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b="0">
              <a:solidFill>
                <a:srgbClr val="CCCCCC"/>
              </a:solidFill>
              <a:effectLst/>
              <a:highlight>
                <a:srgbClr val="1F1F1F"/>
              </a:highlight>
              <a:latin typeface="Consolas" panose="020B0609020204030204" pitchFamily="49" charset="0"/>
            </a:endParaRPr>
          </a:p>
          <a:p>
            <a:r>
              <a:rPr lang="es-ES" b="1" dirty="0"/>
              <a:t>Ejemplo sencillo:</a:t>
            </a:r>
          </a:p>
          <a:p>
            <a:pPr>
              <a:buFont typeface="Arial" panose="020B0604020202020204" pitchFamily="34" charset="0"/>
              <a:buChar char="•"/>
            </a:pPr>
            <a:r>
              <a:rPr lang="es-ES" dirty="0"/>
              <a:t>Si le dices a un asistente virtual "Escribe un cuento sobre un dragón", eso es un </a:t>
            </a:r>
            <a:r>
              <a:rPr lang="es-ES" dirty="0" err="1"/>
              <a:t>prompt</a:t>
            </a:r>
            <a:r>
              <a:rPr lang="es-ES" dirty="0"/>
              <a:t>. El asistente tomará esa instrucción y creará una historia basada en ella.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b="0">
              <a:solidFill>
                <a:srgbClr val="CCCCCC"/>
              </a:solidFill>
              <a:effectLst/>
              <a:highlight>
                <a:srgbClr val="1F1F1F"/>
              </a:highlight>
              <a:latin typeface="Consolas" panose="020B0609020204030204" pitchFamily="49" charset="0"/>
            </a:endParaRPr>
          </a:p>
          <a:p>
            <a:r>
              <a:rPr lang="es-ES" dirty="0"/>
              <a:t>Un modelo de lenguaje grande (LLM) con decodificadores de </a:t>
            </a:r>
            <a:r>
              <a:rPr lang="es-ES" dirty="0" err="1"/>
              <a:t>Transformer</a:t>
            </a:r>
            <a:r>
              <a:rPr lang="es-ES" dirty="0"/>
              <a:t> funciona así:</a:t>
            </a:r>
          </a:p>
          <a:p>
            <a:pPr>
              <a:buFont typeface="+mj-lt"/>
              <a:buAutoNum type="arabicPeriod"/>
            </a:pPr>
            <a:r>
              <a:rPr lang="es-ES" b="1" dirty="0"/>
              <a:t>Estructura:</a:t>
            </a:r>
            <a:r>
              <a:rPr lang="es-ES" dirty="0"/>
              <a:t> Utiliza bloques de decodificadores de </a:t>
            </a:r>
            <a:r>
              <a:rPr lang="es-ES" dirty="0" err="1"/>
              <a:t>Transformer</a:t>
            </a:r>
            <a:r>
              <a:rPr lang="es-ES" dirty="0"/>
              <a:t>.</a:t>
            </a:r>
          </a:p>
          <a:p>
            <a:pPr>
              <a:buFont typeface="+mj-lt"/>
              <a:buAutoNum type="arabicPeriod"/>
            </a:pPr>
            <a:r>
              <a:rPr lang="es-ES" b="1" dirty="0" err="1"/>
              <a:t>Embeddings</a:t>
            </a:r>
            <a:r>
              <a:rPr lang="es-ES" b="1" dirty="0"/>
              <a:t>:</a:t>
            </a:r>
            <a:r>
              <a:rPr lang="es-ES" dirty="0"/>
              <a:t> Convierte palabras en vectores y añade información de posición.</a:t>
            </a:r>
          </a:p>
          <a:p>
            <a:pPr>
              <a:buFont typeface="+mj-lt"/>
              <a:buAutoNum type="arabicPeriod"/>
            </a:pPr>
            <a:r>
              <a:rPr lang="es-ES" b="1" dirty="0"/>
              <a:t>Atención:</a:t>
            </a:r>
            <a:r>
              <a:rPr lang="es-ES" dirty="0"/>
              <a:t> Calcula las relaciones entre palabras y se enfoca en palabras anteriores.</a:t>
            </a:r>
          </a:p>
          <a:p>
            <a:pPr>
              <a:buFont typeface="+mj-lt"/>
              <a:buAutoNum type="arabicPeriod"/>
            </a:pPr>
            <a:r>
              <a:rPr lang="es-ES" b="1" dirty="0"/>
              <a:t>Generación:</a:t>
            </a:r>
            <a:r>
              <a:rPr lang="es-ES" dirty="0"/>
              <a:t> Produce una palabra a la vez, usando probabilidades para elegir la siguiente.</a:t>
            </a:r>
          </a:p>
          <a:p>
            <a:pPr>
              <a:buFont typeface="+mj-lt"/>
              <a:buAutoNum type="arabicPeriod"/>
            </a:pPr>
            <a:r>
              <a:rPr lang="es-ES" b="1" dirty="0"/>
              <a:t>Entrenamiento:</a:t>
            </a:r>
            <a:r>
              <a:rPr lang="es-ES" dirty="0"/>
              <a:t> Aprende de grandes cantidades de texto y optimiza sus predicciones.</a:t>
            </a:r>
          </a:p>
          <a:p>
            <a:r>
              <a:rPr lang="es-ES" dirty="0"/>
              <a:t>Estos modelos se emplean para tareas como generación de texto, traducción y respuesta a preguntas.</a:t>
            </a:r>
          </a:p>
          <a:p>
            <a:pPr marL="0" marR="0" lvl="0" indent="0" algn="l" defTabSz="914400">
              <a:lnSpc>
                <a:spcPct val="100000"/>
              </a:lnSpc>
              <a:spcBef>
                <a:spcPts val="0"/>
              </a:spcBef>
              <a:spcAft>
                <a:spcPts val="0"/>
              </a:spcAft>
              <a:buClrTx/>
              <a:buSzTx/>
              <a:buFontTx/>
              <a:buNone/>
              <a:tabLst/>
              <a:defRPr/>
            </a:pPr>
            <a:endParaRPr lang="es-ES" b="0" dirty="0">
              <a:solidFill>
                <a:srgbClr val="000000"/>
              </a:solidFill>
              <a:effectLst/>
              <a:latin typeface="Aptos"/>
            </a:endParaRPr>
          </a:p>
          <a:p>
            <a:r>
              <a:rPr lang="es-ES" dirty="0">
                <a:solidFill>
                  <a:srgbClr val="000000"/>
                </a:solidFill>
                <a:latin typeface="Aptos" panose="02110004020202020204"/>
              </a:rPr>
              <a:t>Ya que un LLM es general, entonces la habilidad clave es crear </a:t>
            </a:r>
            <a:r>
              <a:rPr lang="es-ES" err="1">
                <a:solidFill>
                  <a:srgbClr val="000000"/>
                </a:solidFill>
                <a:latin typeface="Aptos" panose="02110004020202020204"/>
              </a:rPr>
              <a:t>prompts</a:t>
            </a:r>
            <a:r>
              <a:rPr lang="es-ES" dirty="0">
                <a:solidFill>
                  <a:srgbClr val="000000"/>
                </a:solidFill>
                <a:latin typeface="Aptos" panose="02110004020202020204"/>
              </a:rPr>
              <a:t>.</a:t>
            </a:r>
          </a:p>
          <a:p>
            <a:endParaRPr lang="es-ES" dirty="0">
              <a:solidFill>
                <a:srgbClr val="000000"/>
              </a:solidFill>
              <a:latin typeface="Aptos" panose="02110004020202020204"/>
            </a:endParaRPr>
          </a:p>
          <a:p>
            <a:r>
              <a:rPr lang="es-ES" dirty="0">
                <a:solidFill>
                  <a:srgbClr val="000000"/>
                </a:solidFill>
                <a:latin typeface="Aptos" panose="02110004020202020204"/>
              </a:rPr>
              <a:t>La </a:t>
            </a:r>
            <a:r>
              <a:rPr lang="es-ES" dirty="0" err="1">
                <a:solidFill>
                  <a:srgbClr val="000000"/>
                </a:solidFill>
                <a:latin typeface="Aptos"/>
              </a:rPr>
              <a:t>prompt</a:t>
            </a:r>
            <a:r>
              <a:rPr lang="es-ES" dirty="0">
                <a:solidFill>
                  <a:srgbClr val="000000"/>
                </a:solidFill>
                <a:latin typeface="Aptos"/>
              </a:rPr>
              <a:t> debe especificar claramente que debe hacer modelo. </a:t>
            </a:r>
          </a:p>
          <a:p>
            <a:endParaRPr lang="es-ES">
              <a:solidFill>
                <a:srgbClr val="CCCCCC"/>
              </a:solidFill>
              <a:highlight>
                <a:srgbClr val="1F1F1F"/>
              </a:highlight>
              <a:latin typeface="Consolas" panose="020B0609020204030204" pitchFamily="49" charset="0"/>
            </a:endParaRPr>
          </a:p>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11</a:t>
            </a:fld>
            <a:endParaRPr lang="es-CO"/>
          </a:p>
        </p:txBody>
      </p:sp>
    </p:spTree>
    <p:extLst>
      <p:ext uri="{BB962C8B-B14F-4D97-AF65-F5344CB8AC3E}">
        <p14:creationId xmlns:p14="http://schemas.microsoft.com/office/powerpoint/2010/main" val="37300465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0" dirty="0">
                <a:solidFill>
                  <a:srgbClr val="CCCCCC"/>
                </a:solidFill>
                <a:effectLst/>
                <a:highlight>
                  <a:srgbClr val="1F1F1F"/>
                </a:highlight>
                <a:latin typeface="Consolas"/>
              </a:rPr>
              <a:t>Los Tokens son importantes por limitan la cantidad de contenido que puedo procesar con una API y el tamaño de las aplicaciones que puedo construir.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b="0">
              <a:solidFill>
                <a:srgbClr val="CCCCCC"/>
              </a:solidFill>
              <a:effectLst/>
              <a:highlight>
                <a:srgbClr val="1F1F1F"/>
              </a:highligh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b="0" dirty="0">
                <a:solidFill>
                  <a:srgbClr val="CCCCCC"/>
                </a:solidFill>
                <a:effectLst/>
                <a:highlight>
                  <a:srgbClr val="1F1F1F"/>
                </a:highlight>
                <a:latin typeface="Consolas"/>
              </a:rPr>
              <a:t>Los modelos de generación de texto procesan el texto en fragmentos llamados tokens. Los tokens representan secuencias de caracteres que ocurren comúnmente. Por ejemplo, la cadena "</a:t>
            </a:r>
            <a:r>
              <a:rPr lang="es-ES" b="0" dirty="0" err="1">
                <a:solidFill>
                  <a:srgbClr val="CCCCCC"/>
                </a:solidFill>
                <a:effectLst/>
                <a:highlight>
                  <a:srgbClr val="1F1F1F"/>
                </a:highlight>
                <a:latin typeface="Consolas"/>
              </a:rPr>
              <a:t>tokenization</a:t>
            </a:r>
            <a:r>
              <a:rPr lang="es-ES" b="0" dirty="0">
                <a:solidFill>
                  <a:srgbClr val="CCCCCC"/>
                </a:solidFill>
                <a:effectLst/>
                <a:highlight>
                  <a:srgbClr val="1F1F1F"/>
                </a:highlight>
                <a:latin typeface="Consolas"/>
              </a:rPr>
              <a:t>" se descompone en "token" e "</a:t>
            </a:r>
            <a:r>
              <a:rPr lang="es-ES" b="0" dirty="0" err="1">
                <a:solidFill>
                  <a:srgbClr val="CCCCCC"/>
                </a:solidFill>
                <a:effectLst/>
                <a:highlight>
                  <a:srgbClr val="1F1F1F"/>
                </a:highlight>
                <a:latin typeface="Consolas"/>
              </a:rPr>
              <a:t>ization</a:t>
            </a:r>
            <a:r>
              <a:rPr lang="es-ES" b="0" dirty="0">
                <a:solidFill>
                  <a:srgbClr val="CCCCCC"/>
                </a:solidFill>
                <a:effectLst/>
                <a:highlight>
                  <a:srgbClr val="1F1F1F"/>
                </a:highlight>
                <a:latin typeface="Consolas"/>
              </a:rPr>
              <a:t>", mientras que una palabra corta y común como "</a:t>
            </a:r>
            <a:r>
              <a:rPr lang="es-ES" b="0" dirty="0" err="1">
                <a:solidFill>
                  <a:srgbClr val="CCCCCC"/>
                </a:solidFill>
                <a:effectLst/>
                <a:highlight>
                  <a:srgbClr val="1F1F1F"/>
                </a:highlight>
                <a:latin typeface="Consolas"/>
              </a:rPr>
              <a:t>the</a:t>
            </a:r>
            <a:r>
              <a:rPr lang="es-ES" b="0" dirty="0">
                <a:solidFill>
                  <a:srgbClr val="CCCCCC"/>
                </a:solidFill>
                <a:effectLst/>
                <a:highlight>
                  <a:srgbClr val="1F1F1F"/>
                </a:highlight>
                <a:latin typeface="Consolas"/>
              </a:rPr>
              <a:t>" se representa como un solo token. Como regla general aproximada, 1 token equivale aproximadamente a 4 caracteres o 0.75 palabras en inglés.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b="0">
              <a:solidFill>
                <a:srgbClr val="CCCCCC"/>
              </a:solidFill>
              <a:effectLst/>
              <a:highlight>
                <a:srgbClr val="1F1F1F"/>
              </a:highligh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b="1" dirty="0">
                <a:solidFill>
                  <a:srgbClr val="569CD6"/>
                </a:solidFill>
                <a:effectLst/>
                <a:highlight>
                  <a:srgbClr val="1F1F1F"/>
                </a:highlight>
                <a:latin typeface="Consolas"/>
              </a:rPr>
              <a:t>Fuente:</a:t>
            </a:r>
            <a:r>
              <a:rPr lang="es-ES" b="0" dirty="0">
                <a:solidFill>
                  <a:srgbClr val="CCCCCC"/>
                </a:solidFill>
                <a:effectLst/>
                <a:highlight>
                  <a:srgbClr val="1F1F1F"/>
                </a:highlight>
                <a:latin typeface="Consolas"/>
              </a:rPr>
              <a:t> [</a:t>
            </a:r>
            <a:r>
              <a:rPr lang="es-ES" b="0" dirty="0" err="1">
                <a:solidFill>
                  <a:srgbClr val="CE9178"/>
                </a:solidFill>
                <a:effectLst/>
                <a:highlight>
                  <a:srgbClr val="1F1F1F"/>
                </a:highlight>
                <a:latin typeface="Consolas"/>
              </a:rPr>
              <a:t>OpenAI</a:t>
            </a:r>
            <a:r>
              <a:rPr lang="es-ES" b="0" dirty="0">
                <a:solidFill>
                  <a:srgbClr val="CCCCCC"/>
                </a:solidFill>
                <a:effectLst/>
                <a:highlight>
                  <a:srgbClr val="1F1F1F"/>
                </a:highlight>
                <a:latin typeface="Consolas"/>
              </a:rPr>
              <a:t>](</a:t>
            </a:r>
            <a:r>
              <a:rPr lang="es-ES" b="0" u="sng" dirty="0">
                <a:solidFill>
                  <a:srgbClr val="CCCCCC"/>
                </a:solidFill>
                <a:effectLst/>
                <a:highlight>
                  <a:srgbClr val="1F1F1F"/>
                </a:highlight>
                <a:latin typeface="Consolas"/>
              </a:rPr>
              <a:t>https://platform.openai.com/docs/concepts</a:t>
            </a:r>
            <a:r>
              <a:rPr lang="es-ES" b="0" dirty="0">
                <a:solidFill>
                  <a:srgbClr val="CCCCCC"/>
                </a:solidFill>
                <a:effectLst/>
                <a:highlight>
                  <a:srgbClr val="1F1F1F"/>
                </a:highlight>
                <a:latin typeface="Consola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b="0">
              <a:solidFill>
                <a:srgbClr val="CCCCCC"/>
              </a:solidFill>
              <a:effectLst/>
              <a:highlight>
                <a:srgbClr val="1F1F1F"/>
              </a:highligh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b="0">
              <a:solidFill>
                <a:srgbClr val="CCCCCC"/>
              </a:solidFill>
              <a:effectLst/>
              <a:highlight>
                <a:srgbClr val="1F1F1F"/>
              </a:highlight>
              <a:latin typeface="Consolas" panose="020B0609020204030204" pitchFamily="49" charset="0"/>
            </a:endParaRPr>
          </a:p>
          <a:p>
            <a:r>
              <a:rPr lang="es-ES" b="1" dirty="0">
                <a:solidFill>
                  <a:srgbClr val="569CD6"/>
                </a:solidFill>
                <a:effectLst/>
                <a:highlight>
                  <a:srgbClr val="1F1F1F"/>
                </a:highlight>
                <a:latin typeface="Consolas"/>
              </a:rPr>
              <a:t>¿Por qué son importantes los tokens para el usuario?</a:t>
            </a:r>
            <a:endParaRPr lang="es-ES" b="0">
              <a:solidFill>
                <a:srgbClr val="CCCCCC"/>
              </a:solidFill>
              <a:effectLst/>
              <a:highlight>
                <a:srgbClr val="1F1F1F"/>
              </a:highlight>
              <a:latin typeface="Consolas"/>
            </a:endParaRPr>
          </a:p>
          <a:p>
            <a:br>
              <a:rPr lang="es-ES" b="0" dirty="0">
                <a:effectLst/>
                <a:highlight>
                  <a:srgbClr val="1F1F1F"/>
                </a:highlight>
                <a:latin typeface="Consolas" panose="020B0609020204030204" pitchFamily="49" charset="0"/>
              </a:rPr>
            </a:br>
            <a:r>
              <a:rPr lang="es-ES" b="0" dirty="0">
                <a:solidFill>
                  <a:srgbClr val="6796E6"/>
                </a:solidFill>
                <a:effectLst/>
                <a:highlight>
                  <a:srgbClr val="1F1F1F"/>
                </a:highlight>
                <a:latin typeface="Consolas"/>
              </a:rPr>
              <a:t>1.</a:t>
            </a:r>
            <a:r>
              <a:rPr lang="es-ES" b="0" dirty="0">
                <a:solidFill>
                  <a:srgbClr val="CCCCCC"/>
                </a:solidFill>
                <a:effectLst/>
                <a:highlight>
                  <a:srgbClr val="1F1F1F"/>
                </a:highlight>
                <a:latin typeface="Consolas"/>
              </a:rPr>
              <a:t> </a:t>
            </a:r>
            <a:r>
              <a:rPr lang="es-ES" b="1" dirty="0">
                <a:solidFill>
                  <a:srgbClr val="569CD6"/>
                </a:solidFill>
                <a:effectLst/>
                <a:highlight>
                  <a:srgbClr val="1F1F1F"/>
                </a:highlight>
                <a:latin typeface="Consolas"/>
              </a:rPr>
              <a:t>Limitaciones de longitud</a:t>
            </a:r>
            <a:r>
              <a:rPr lang="es-ES" b="0" dirty="0">
                <a:solidFill>
                  <a:srgbClr val="CCCCCC"/>
                </a:solidFill>
                <a:effectLst/>
                <a:highlight>
                  <a:srgbClr val="1F1F1F"/>
                </a:highlight>
                <a:latin typeface="Consolas"/>
              </a:rPr>
              <a:t>: Cada modelo de lenguaje tiene una longitud máxima de contexto, que es el número total de tokens que puede procesar en una sola vez. Esto incluye tanto el </a:t>
            </a:r>
            <a:r>
              <a:rPr lang="es-ES" b="0" dirty="0" err="1">
                <a:solidFill>
                  <a:srgbClr val="CCCCCC"/>
                </a:solidFill>
                <a:effectLst/>
                <a:highlight>
                  <a:srgbClr val="1F1F1F"/>
                </a:highlight>
                <a:latin typeface="Consolas"/>
              </a:rPr>
              <a:t>prompt</a:t>
            </a:r>
            <a:r>
              <a:rPr lang="es-ES" b="0" dirty="0">
                <a:solidFill>
                  <a:srgbClr val="CCCCCC"/>
                </a:solidFill>
                <a:effectLst/>
                <a:highlight>
                  <a:srgbClr val="1F1F1F"/>
                </a:highlight>
                <a:latin typeface="Consolas"/>
              </a:rPr>
              <a:t> como la respuesta generada.</a:t>
            </a:r>
          </a:p>
          <a:p>
            <a:br>
              <a:rPr lang="es-ES" b="0" dirty="0">
                <a:effectLst/>
                <a:highlight>
                  <a:srgbClr val="1F1F1F"/>
                </a:highlight>
                <a:latin typeface="Consolas" panose="020B0609020204030204" pitchFamily="49" charset="0"/>
              </a:rPr>
            </a:br>
            <a:r>
              <a:rPr lang="es-ES" b="0" dirty="0">
                <a:solidFill>
                  <a:srgbClr val="6796E6"/>
                </a:solidFill>
                <a:effectLst/>
                <a:highlight>
                  <a:srgbClr val="1F1F1F"/>
                </a:highlight>
                <a:latin typeface="Consolas"/>
              </a:rPr>
              <a:t>2.</a:t>
            </a:r>
            <a:r>
              <a:rPr lang="es-ES" b="0" dirty="0">
                <a:solidFill>
                  <a:srgbClr val="CCCCCC"/>
                </a:solidFill>
                <a:effectLst/>
                <a:highlight>
                  <a:srgbClr val="1F1F1F"/>
                </a:highlight>
                <a:latin typeface="Consolas"/>
              </a:rPr>
              <a:t> </a:t>
            </a:r>
            <a:r>
              <a:rPr lang="es-ES" b="1" dirty="0">
                <a:solidFill>
                  <a:srgbClr val="569CD6"/>
                </a:solidFill>
                <a:effectLst/>
                <a:highlight>
                  <a:srgbClr val="1F1F1F"/>
                </a:highlight>
                <a:latin typeface="Consolas"/>
              </a:rPr>
              <a:t>Costo y eficiencia</a:t>
            </a:r>
            <a:r>
              <a:rPr lang="es-ES" b="0" dirty="0">
                <a:solidFill>
                  <a:srgbClr val="CCCCCC"/>
                </a:solidFill>
                <a:effectLst/>
                <a:highlight>
                  <a:srgbClr val="1F1F1F"/>
                </a:highlight>
                <a:latin typeface="Consolas"/>
              </a:rPr>
              <a:t>: En muchos servicios de IA, incluyendo </a:t>
            </a:r>
            <a:r>
              <a:rPr lang="es-ES" b="0" dirty="0" err="1">
                <a:solidFill>
                  <a:srgbClr val="CCCCCC"/>
                </a:solidFill>
                <a:effectLst/>
                <a:highlight>
                  <a:srgbClr val="1F1F1F"/>
                </a:highlight>
                <a:latin typeface="Consolas"/>
              </a:rPr>
              <a:t>OpenAI</a:t>
            </a:r>
            <a:r>
              <a:rPr lang="es-ES" b="0" dirty="0">
                <a:solidFill>
                  <a:srgbClr val="CCCCCC"/>
                </a:solidFill>
                <a:effectLst/>
                <a:highlight>
                  <a:srgbClr val="1F1F1F"/>
                </a:highlight>
                <a:latin typeface="Consolas"/>
              </a:rPr>
              <a:t>, el costo de uso puede estar relacionado con el número de tokens procesados. Ser consciente de cómo se dividen los tokens en el texto puede ayudar a los usuarios a gestionar mejor los costos y utilizar el modelo de manera más eficiente.</a:t>
            </a:r>
          </a:p>
          <a:p>
            <a:br>
              <a:rPr lang="es-ES" b="0" dirty="0">
                <a:effectLst/>
                <a:highlight>
                  <a:srgbClr val="1F1F1F"/>
                </a:highlight>
                <a:latin typeface="Consolas" panose="020B0609020204030204" pitchFamily="49" charset="0"/>
              </a:rPr>
            </a:br>
            <a:r>
              <a:rPr lang="es-ES" b="0" dirty="0">
                <a:solidFill>
                  <a:srgbClr val="6796E6"/>
                </a:solidFill>
                <a:effectLst/>
                <a:highlight>
                  <a:srgbClr val="1F1F1F"/>
                </a:highlight>
                <a:latin typeface="Consolas"/>
              </a:rPr>
              <a:t>3.</a:t>
            </a:r>
            <a:r>
              <a:rPr lang="es-ES" b="0" dirty="0">
                <a:solidFill>
                  <a:srgbClr val="CCCCCC"/>
                </a:solidFill>
                <a:effectLst/>
                <a:highlight>
                  <a:srgbClr val="1F1F1F"/>
                </a:highlight>
                <a:latin typeface="Consolas"/>
              </a:rPr>
              <a:t> </a:t>
            </a:r>
            <a:r>
              <a:rPr lang="es-ES" b="1" dirty="0">
                <a:solidFill>
                  <a:srgbClr val="569CD6"/>
                </a:solidFill>
                <a:effectLst/>
                <a:highlight>
                  <a:srgbClr val="1F1F1F"/>
                </a:highlight>
                <a:latin typeface="Consolas"/>
              </a:rPr>
              <a:t>Precisión de respuestas</a:t>
            </a:r>
            <a:r>
              <a:rPr lang="es-ES" b="0" dirty="0">
                <a:solidFill>
                  <a:srgbClr val="CCCCCC"/>
                </a:solidFill>
                <a:effectLst/>
                <a:highlight>
                  <a:srgbClr val="1F1F1F"/>
                </a:highlight>
                <a:latin typeface="Consolas"/>
              </a:rPr>
              <a:t>: La </a:t>
            </a:r>
            <a:r>
              <a:rPr lang="es-ES" b="0" dirty="0" err="1">
                <a:solidFill>
                  <a:srgbClr val="CCCCCC"/>
                </a:solidFill>
                <a:effectLst/>
                <a:highlight>
                  <a:srgbClr val="1F1F1F"/>
                </a:highlight>
                <a:latin typeface="Consolas"/>
              </a:rPr>
              <a:t>tokenización</a:t>
            </a:r>
            <a:r>
              <a:rPr lang="es-ES" b="0" dirty="0">
                <a:solidFill>
                  <a:srgbClr val="CCCCCC"/>
                </a:solidFill>
                <a:effectLst/>
                <a:highlight>
                  <a:srgbClr val="1F1F1F"/>
                </a:highlight>
                <a:latin typeface="Consolas"/>
              </a:rPr>
              <a:t> afecta directamente cómo el modelo de IA interpreta y responde a un </a:t>
            </a:r>
            <a:r>
              <a:rPr lang="es-ES" b="0" dirty="0" err="1">
                <a:solidFill>
                  <a:srgbClr val="CCCCCC"/>
                </a:solidFill>
                <a:effectLst/>
                <a:highlight>
                  <a:srgbClr val="1F1F1F"/>
                </a:highlight>
                <a:latin typeface="Consolas"/>
              </a:rPr>
              <a:t>prompt</a:t>
            </a:r>
            <a:r>
              <a:rPr lang="es-ES" b="0" dirty="0">
                <a:solidFill>
                  <a:srgbClr val="CCCCCC"/>
                </a:solidFill>
                <a:effectLst/>
                <a:highlight>
                  <a:srgbClr val="1F1F1F"/>
                </a:highlight>
                <a:latin typeface="Consolas"/>
              </a:rPr>
              <a:t>. Una buena comprensión de la </a:t>
            </a:r>
            <a:r>
              <a:rPr lang="es-ES" b="0" dirty="0" err="1">
                <a:solidFill>
                  <a:srgbClr val="CCCCCC"/>
                </a:solidFill>
                <a:effectLst/>
                <a:highlight>
                  <a:srgbClr val="1F1F1F"/>
                </a:highlight>
                <a:latin typeface="Consolas"/>
              </a:rPr>
              <a:t>tokenización</a:t>
            </a:r>
            <a:r>
              <a:rPr lang="es-ES" b="0" dirty="0">
                <a:solidFill>
                  <a:srgbClr val="CCCCCC"/>
                </a:solidFill>
                <a:effectLst/>
                <a:highlight>
                  <a:srgbClr val="1F1F1F"/>
                </a:highlight>
                <a:latin typeface="Consolas"/>
              </a:rPr>
              <a:t> permite a los usuarios formular </a:t>
            </a:r>
            <a:r>
              <a:rPr lang="es-ES" b="0" dirty="0" err="1">
                <a:solidFill>
                  <a:srgbClr val="CCCCCC"/>
                </a:solidFill>
                <a:effectLst/>
                <a:highlight>
                  <a:srgbClr val="1F1F1F"/>
                </a:highlight>
                <a:latin typeface="Consolas"/>
              </a:rPr>
              <a:t>prompts</a:t>
            </a:r>
            <a:r>
              <a:rPr lang="es-ES" b="0" dirty="0">
                <a:solidFill>
                  <a:srgbClr val="CCCCCC"/>
                </a:solidFill>
                <a:effectLst/>
                <a:highlight>
                  <a:srgbClr val="1F1F1F"/>
                </a:highlight>
                <a:latin typeface="Consolas"/>
              </a:rPr>
              <a:t> más claros y precisos, lo que a su vez puede mejorar la calidad y relevancia de las respuestas generadas por el modelo.</a:t>
            </a:r>
          </a:p>
          <a:p>
            <a:br>
              <a:rPr lang="es-ES" b="0" dirty="0">
                <a:effectLst/>
                <a:highlight>
                  <a:srgbClr val="1F1F1F"/>
                </a:highlight>
                <a:latin typeface="Consolas" panose="020B0609020204030204" pitchFamily="49" charset="0"/>
              </a:rPr>
            </a:br>
            <a:r>
              <a:rPr lang="es-ES" b="0" dirty="0">
                <a:solidFill>
                  <a:srgbClr val="6796E6"/>
                </a:solidFill>
                <a:effectLst/>
                <a:highlight>
                  <a:srgbClr val="1F1F1F"/>
                </a:highlight>
                <a:latin typeface="Consolas"/>
              </a:rPr>
              <a:t>4.</a:t>
            </a:r>
            <a:r>
              <a:rPr lang="es-ES" b="0" dirty="0">
                <a:solidFill>
                  <a:srgbClr val="CCCCCC"/>
                </a:solidFill>
                <a:effectLst/>
                <a:highlight>
                  <a:srgbClr val="1F1F1F"/>
                </a:highlight>
                <a:latin typeface="Consolas"/>
              </a:rPr>
              <a:t> </a:t>
            </a:r>
            <a:r>
              <a:rPr lang="es-ES" b="1" dirty="0">
                <a:solidFill>
                  <a:srgbClr val="569CD6"/>
                </a:solidFill>
                <a:effectLst/>
                <a:highlight>
                  <a:srgbClr val="1F1F1F"/>
                </a:highlight>
                <a:latin typeface="Consolas"/>
              </a:rPr>
              <a:t>Optimización de </a:t>
            </a:r>
            <a:r>
              <a:rPr lang="es-ES" b="1" dirty="0" err="1">
                <a:solidFill>
                  <a:srgbClr val="569CD6"/>
                </a:solidFill>
                <a:effectLst/>
                <a:highlight>
                  <a:srgbClr val="1F1F1F"/>
                </a:highlight>
                <a:latin typeface="Consolas"/>
              </a:rPr>
              <a:t>prompts</a:t>
            </a:r>
            <a:r>
              <a:rPr lang="es-ES" b="0" dirty="0">
                <a:solidFill>
                  <a:srgbClr val="CCCCCC"/>
                </a:solidFill>
                <a:effectLst/>
                <a:highlight>
                  <a:srgbClr val="1F1F1F"/>
                </a:highlight>
                <a:latin typeface="Consolas"/>
              </a:rPr>
              <a:t>: Saber cómo se </a:t>
            </a:r>
            <a:r>
              <a:rPr lang="es-ES" b="0" dirty="0" err="1">
                <a:solidFill>
                  <a:srgbClr val="CCCCCC"/>
                </a:solidFill>
                <a:effectLst/>
                <a:highlight>
                  <a:srgbClr val="1F1F1F"/>
                </a:highlight>
                <a:latin typeface="Consolas"/>
              </a:rPr>
              <a:t>tokeniza</a:t>
            </a:r>
            <a:r>
              <a:rPr lang="es-ES" b="0" dirty="0">
                <a:solidFill>
                  <a:srgbClr val="CCCCCC"/>
                </a:solidFill>
                <a:effectLst/>
                <a:highlight>
                  <a:srgbClr val="1F1F1F"/>
                </a:highlight>
                <a:latin typeface="Consolas"/>
              </a:rPr>
              <a:t> el texto permite a los usuarios refinar y optimizar sus </a:t>
            </a:r>
            <a:r>
              <a:rPr lang="es-ES" b="0" dirty="0" err="1">
                <a:solidFill>
                  <a:srgbClr val="CCCCCC"/>
                </a:solidFill>
                <a:effectLst/>
                <a:highlight>
                  <a:srgbClr val="1F1F1F"/>
                </a:highlight>
                <a:latin typeface="Consolas"/>
              </a:rPr>
              <a:t>prompts</a:t>
            </a:r>
            <a:r>
              <a:rPr lang="es-ES" b="0" dirty="0">
                <a:solidFill>
                  <a:srgbClr val="CCCCCC"/>
                </a:solidFill>
                <a:effectLst/>
                <a:highlight>
                  <a:srgbClr val="1F1F1F"/>
                </a:highlight>
                <a:latin typeface="Consolas"/>
              </a:rPr>
              <a:t>, eliminando palabras innecesarias o reformulando frases para maximizar la información contenida dentro del límite de tokens, asegurando así una respuesta más completa y adecuada del modelo.</a:t>
            </a:r>
          </a:p>
          <a:p>
            <a:br>
              <a:rPr lang="es-ES" b="0" dirty="0">
                <a:effectLst/>
                <a:highlight>
                  <a:srgbClr val="1F1F1F"/>
                </a:highlight>
                <a:latin typeface="Consolas" panose="020B0609020204030204" pitchFamily="49" charset="0"/>
              </a:rPr>
            </a:br>
            <a:r>
              <a:rPr lang="es-ES" b="0" dirty="0">
                <a:solidFill>
                  <a:srgbClr val="6796E6"/>
                </a:solidFill>
                <a:effectLst/>
                <a:highlight>
                  <a:srgbClr val="1F1F1F"/>
                </a:highlight>
                <a:latin typeface="Consolas"/>
              </a:rPr>
              <a:t>5.</a:t>
            </a:r>
            <a:r>
              <a:rPr lang="es-ES" b="0" dirty="0">
                <a:solidFill>
                  <a:srgbClr val="CCCCCC"/>
                </a:solidFill>
                <a:effectLst/>
                <a:highlight>
                  <a:srgbClr val="1F1F1F"/>
                </a:highlight>
                <a:latin typeface="Consolas"/>
              </a:rPr>
              <a:t> </a:t>
            </a:r>
            <a:r>
              <a:rPr lang="es-ES" b="1" dirty="0">
                <a:solidFill>
                  <a:srgbClr val="569CD6"/>
                </a:solidFill>
                <a:effectLst/>
                <a:highlight>
                  <a:srgbClr val="1F1F1F"/>
                </a:highlight>
                <a:latin typeface="Consolas"/>
              </a:rPr>
              <a:t>Evaluación y comparación de modelos</a:t>
            </a:r>
            <a:r>
              <a:rPr lang="es-ES" b="0" dirty="0">
                <a:solidFill>
                  <a:srgbClr val="CCCCCC"/>
                </a:solidFill>
                <a:effectLst/>
                <a:highlight>
                  <a:srgbClr val="1F1F1F"/>
                </a:highlight>
                <a:latin typeface="Consolas"/>
              </a:rPr>
              <a:t> Diferentes modelos pueden utilizar distintos </a:t>
            </a:r>
            <a:r>
              <a:rPr lang="es-ES" b="0" err="1">
                <a:solidFill>
                  <a:srgbClr val="CCCCCC"/>
                </a:solidFill>
                <a:effectLst/>
                <a:highlight>
                  <a:srgbClr val="1F1F1F"/>
                </a:highlight>
                <a:latin typeface="Consolas"/>
              </a:rPr>
              <a:t>tokenizadores</a:t>
            </a:r>
            <a:r>
              <a:rPr lang="es-ES" b="0" dirty="0">
                <a:solidFill>
                  <a:srgbClr val="CCCCCC"/>
                </a:solidFill>
                <a:effectLst/>
                <a:highlight>
                  <a:srgbClr val="1F1F1F"/>
                </a:highlight>
                <a:latin typeface="Consolas"/>
              </a:rPr>
              <a:t>, lo que puede influir en el rendimiento y la salida del modelo. Comprender estas diferencias puede ayudar a los usuarios a elegir el modelo más adecuado para sus necesidades específicas.</a:t>
            </a:r>
          </a:p>
          <a:p>
            <a:pPr marL="0" marR="0" lvl="0" indent="0" algn="l" defTabSz="914400">
              <a:lnSpc>
                <a:spcPct val="100000"/>
              </a:lnSpc>
              <a:spcBef>
                <a:spcPts val="0"/>
              </a:spcBef>
              <a:spcAft>
                <a:spcPts val="0"/>
              </a:spcAft>
              <a:buClrTx/>
              <a:buSzTx/>
              <a:buFontTx/>
              <a:buNone/>
              <a:tabLst/>
              <a:defRPr/>
            </a:pPr>
            <a:endParaRPr lang="es-ES" b="0" dirty="0">
              <a:solidFill>
                <a:srgbClr val="CCCCCC"/>
              </a:solidFill>
              <a:effectLst/>
              <a:highlight>
                <a:srgbClr val="1F1F1F"/>
              </a:highlight>
              <a:latin typeface="Consolas" panose="020B0609020204030204" pitchFamily="49" charset="0"/>
            </a:endParaRPr>
          </a:p>
          <a:p>
            <a:r>
              <a:rPr lang="es-ES" dirty="0">
                <a:solidFill>
                  <a:srgbClr val="CCCCCC"/>
                </a:solidFill>
                <a:highlight>
                  <a:srgbClr val="1F1F1F"/>
                </a:highlight>
                <a:latin typeface="Consolas"/>
              </a:rPr>
              <a:t>Los tokens permiten al LLM ser más eficiente y dar mejores resultados, ya que el objetivo básicamente es predecir la siguiente palabra. </a:t>
            </a:r>
            <a:endParaRPr lang="es-ES" dirty="0">
              <a:solidFill>
                <a:srgbClr val="CCCCCC"/>
              </a:solidFill>
              <a:highlight>
                <a:srgbClr val="1F1F1F"/>
              </a:highlight>
              <a:latin typeface="Consolas" panose="020B0609020204030204" pitchFamily="49" charset="0"/>
            </a:endParaRPr>
          </a:p>
          <a:p>
            <a:endParaRPr lang="es-ES" dirty="0">
              <a:solidFill>
                <a:srgbClr val="CCCCCC"/>
              </a:solidFill>
              <a:highlight>
                <a:srgbClr val="1F1F1F"/>
              </a:highlight>
              <a:latin typeface="Consolas" panose="020B0609020204030204" pitchFamily="49" charset="0"/>
            </a:endParaRPr>
          </a:p>
          <a:p>
            <a:endParaRPr lang="es-ES" dirty="0">
              <a:solidFill>
                <a:srgbClr val="CCCCCC"/>
              </a:solidFill>
              <a:highlight>
                <a:srgbClr val="1F1F1F"/>
              </a:highlight>
              <a:latin typeface="Consolas" panose="020B0609020204030204" pitchFamily="49" charset="0"/>
            </a:endParaRPr>
          </a:p>
          <a:p>
            <a:endParaRPr lang="es-ES">
              <a:solidFill>
                <a:srgbClr val="CCCCCC"/>
              </a:solidFill>
              <a:highlight>
                <a:srgbClr val="1F1F1F"/>
              </a:highlight>
              <a:latin typeface="Consolas" panose="020B0609020204030204" pitchFamily="49" charset="0"/>
            </a:endParaRPr>
          </a:p>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12</a:t>
            </a:fld>
            <a:endParaRPr lang="es-CO"/>
          </a:p>
        </p:txBody>
      </p:sp>
    </p:spTree>
    <p:extLst>
      <p:ext uri="{BB962C8B-B14F-4D97-AF65-F5344CB8AC3E}">
        <p14:creationId xmlns:p14="http://schemas.microsoft.com/office/powerpoint/2010/main" val="2062932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0" dirty="0">
                <a:solidFill>
                  <a:srgbClr val="CCCCCC"/>
                </a:solidFill>
                <a:effectLst/>
                <a:highlight>
                  <a:srgbClr val="1F1F1F"/>
                </a:highlight>
                <a:latin typeface="Consolas"/>
              </a:rPr>
              <a:t>La siguiente herramienta permite el cálculo de Tokens a partir un </a:t>
            </a:r>
            <a:r>
              <a:rPr lang="es-ES" b="0" dirty="0" err="1">
                <a:solidFill>
                  <a:srgbClr val="CCCCCC"/>
                </a:solidFill>
                <a:effectLst/>
                <a:highlight>
                  <a:srgbClr val="1F1F1F"/>
                </a:highlight>
                <a:latin typeface="Consolas"/>
              </a:rPr>
              <a:t>prompt</a:t>
            </a:r>
            <a:r>
              <a:rPr lang="es-ES" b="0" dirty="0">
                <a:solidFill>
                  <a:srgbClr val="CCCCCC"/>
                </a:solidFill>
                <a:effectLst/>
                <a:highlight>
                  <a:srgbClr val="1F1F1F"/>
                </a:highlight>
                <a:latin typeface="Consolas"/>
              </a:rPr>
              <a:t>, </a:t>
            </a:r>
            <a:r>
              <a:rPr lang="es-ES" b="0" dirty="0" err="1">
                <a:solidFill>
                  <a:srgbClr val="CCCCCC"/>
                </a:solidFill>
                <a:effectLst/>
                <a:highlight>
                  <a:srgbClr val="1F1F1F"/>
                </a:highlight>
                <a:latin typeface="Consolas"/>
              </a:rPr>
              <a:t>veámos</a:t>
            </a:r>
            <a:r>
              <a:rPr lang="es-ES" b="0" dirty="0">
                <a:solidFill>
                  <a:srgbClr val="CCCCCC"/>
                </a:solidFill>
                <a:effectLst/>
                <a:highlight>
                  <a:srgbClr val="1F1F1F"/>
                </a:highlight>
                <a:latin typeface="Consolas"/>
              </a:rPr>
              <a:t> cómo funciona: [</a:t>
            </a:r>
            <a:r>
              <a:rPr lang="es-ES" b="0" dirty="0" err="1">
                <a:solidFill>
                  <a:srgbClr val="CE9178"/>
                </a:solidFill>
                <a:effectLst/>
                <a:highlight>
                  <a:srgbClr val="1F1F1F"/>
                </a:highlight>
                <a:latin typeface="Consolas"/>
              </a:rPr>
              <a:t>Tokenizer</a:t>
            </a:r>
            <a:r>
              <a:rPr lang="es-ES" b="0" dirty="0">
                <a:solidFill>
                  <a:srgbClr val="CCCCCC"/>
                </a:solidFill>
                <a:effectLst/>
                <a:highlight>
                  <a:srgbClr val="1F1F1F"/>
                </a:highlight>
                <a:latin typeface="Consolas"/>
              </a:rPr>
              <a:t>](</a:t>
            </a:r>
            <a:r>
              <a:rPr lang="es-ES" b="0" u="sng" dirty="0">
                <a:solidFill>
                  <a:srgbClr val="CCCCCC"/>
                </a:solidFill>
                <a:effectLst/>
                <a:highlight>
                  <a:srgbClr val="1F1F1F"/>
                </a:highlight>
                <a:latin typeface="Consolas"/>
              </a:rPr>
              <a:t>https://platform.openai.com/tokenizer</a:t>
            </a:r>
            <a:r>
              <a:rPr lang="es-ES" b="0" dirty="0">
                <a:solidFill>
                  <a:srgbClr val="CCCCCC"/>
                </a:solidFill>
                <a:effectLst/>
                <a:highlight>
                  <a:srgbClr val="1F1F1F"/>
                </a:highlight>
                <a:latin typeface="Consolas"/>
              </a:rPr>
              <a:t>)</a:t>
            </a:r>
          </a:p>
          <a:p>
            <a:endParaRPr lang="es-CO"/>
          </a:p>
          <a:p>
            <a:r>
              <a:rPr lang="es-ES" b="1" dirty="0"/>
              <a:t>Introduce el texto:</a:t>
            </a:r>
            <a:endParaRPr lang="es-ES" dirty="0"/>
          </a:p>
          <a:p>
            <a:pPr>
              <a:buFont typeface="Arial" panose="020B0604020202020204" pitchFamily="34" charset="0"/>
              <a:buChar char="•"/>
            </a:pPr>
            <a:r>
              <a:rPr lang="es-ES" dirty="0"/>
              <a:t>En la caja de texto proporcionada, escribe o pega el texto que deseas </a:t>
            </a:r>
            <a:r>
              <a:rPr lang="es-ES" dirty="0" err="1"/>
              <a:t>tokenizar</a:t>
            </a:r>
            <a:r>
              <a:rPr lang="es-ES" dirty="0"/>
              <a:t>. Por ejemplo, puedes escribir "Hola, ¿cómo estás?".</a:t>
            </a:r>
          </a:p>
          <a:p>
            <a:r>
              <a:rPr lang="es-ES" b="1" dirty="0"/>
              <a:t>Ver los tokens:</a:t>
            </a:r>
            <a:endParaRPr lang="es-ES" dirty="0"/>
          </a:p>
          <a:p>
            <a:pPr>
              <a:buFont typeface="Arial" panose="020B0604020202020204" pitchFamily="34" charset="0"/>
              <a:buChar char="•"/>
            </a:pPr>
            <a:r>
              <a:rPr lang="es-ES" dirty="0"/>
              <a:t>A medida que introduces el texto, el </a:t>
            </a:r>
            <a:r>
              <a:rPr lang="es-ES" dirty="0" err="1"/>
              <a:t>tokenizer</a:t>
            </a:r>
            <a:r>
              <a:rPr lang="es-ES" dirty="0"/>
              <a:t> lo divide en tokens automáticamente y muestra los resultados debajo de la caja de texto. Cada palabra o fragmento de palabra se convierte en un token.</a:t>
            </a:r>
          </a:p>
          <a:p>
            <a:r>
              <a:rPr lang="es-ES" b="1" dirty="0"/>
              <a:t>Entender los resultados:</a:t>
            </a:r>
            <a:endParaRPr lang="es-ES" dirty="0"/>
          </a:p>
          <a:p>
            <a:pPr>
              <a:buFont typeface="Arial" panose="020B0604020202020204" pitchFamily="34" charset="0"/>
              <a:buChar char="•"/>
            </a:pPr>
            <a:r>
              <a:rPr lang="es-ES" dirty="0"/>
              <a:t>Los tokens aparecerán como una lista de números, donde cada número representa un token específico en el vocabulario del modelo.</a:t>
            </a:r>
          </a:p>
          <a:p>
            <a:pPr>
              <a:buFont typeface="Arial" panose="020B0604020202020204" pitchFamily="34" charset="0"/>
              <a:buChar char="•"/>
            </a:pPr>
            <a:r>
              <a:rPr lang="es-ES" dirty="0"/>
              <a:t>También puedes ver los tokens en formato de texto para entender cómo el </a:t>
            </a:r>
            <a:r>
              <a:rPr lang="es-ES" dirty="0" err="1"/>
              <a:t>tokenizer</a:t>
            </a:r>
            <a:r>
              <a:rPr lang="es-ES" dirty="0"/>
              <a:t> ha segmentado tu entrada.</a:t>
            </a:r>
          </a:p>
          <a:p>
            <a:r>
              <a:rPr lang="es-ES" b="1" dirty="0"/>
              <a:t>Uso práctico:</a:t>
            </a:r>
            <a:endParaRPr lang="es-ES" dirty="0"/>
          </a:p>
          <a:p>
            <a:pPr>
              <a:buFont typeface="Arial" panose="020B0604020202020204" pitchFamily="34" charset="0"/>
              <a:buChar char="•"/>
            </a:pPr>
            <a:r>
              <a:rPr lang="es-ES" dirty="0"/>
              <a:t>Esta herramienta es útil para ver cómo el modelo interpretará el texto que le das y para asegurarte de que estás dentro de los límites de tokens permitidos para tu uso específico.</a:t>
            </a:r>
          </a:p>
          <a:p>
            <a:pPr>
              <a:buFont typeface="Arial" panose="020B0604020202020204" pitchFamily="34" charset="0"/>
              <a:buChar char="•"/>
            </a:pPr>
            <a:endParaRPr lang="es-ES" dirty="0"/>
          </a:p>
          <a:p>
            <a:pPr>
              <a:buFont typeface="Arial" panose="020B0604020202020204" pitchFamily="34" charset="0"/>
              <a:buChar char="•"/>
            </a:pPr>
            <a:r>
              <a:rPr lang="es-ES" dirty="0"/>
              <a:t>Convertir nuestras palabras en algo que el modelo pueda entender. Hacer que vuelvo un diccionario una lista enorme de números y cada número está </a:t>
            </a:r>
            <a:r>
              <a:rPr lang="es-ES" dirty="0" err="1"/>
              <a:t>asocidado</a:t>
            </a:r>
            <a:r>
              <a:rPr lang="es-ES" dirty="0"/>
              <a:t> a una palabra, el modelo va a entender esos tokens. Los modelos usan </a:t>
            </a:r>
            <a:r>
              <a:rPr lang="es-ES" dirty="0" err="1"/>
              <a:t>tokenization</a:t>
            </a:r>
            <a:r>
              <a:rPr lang="es-ES" dirty="0"/>
              <a:t> por </a:t>
            </a:r>
            <a:r>
              <a:rPr lang="es-ES" dirty="0" err="1"/>
              <a:t>sub-words</a:t>
            </a:r>
            <a:r>
              <a:rPr lang="es-ES" dirty="0"/>
              <a:t>. </a:t>
            </a:r>
          </a:p>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13</a:t>
            </a:fld>
            <a:endParaRPr lang="es-CO"/>
          </a:p>
        </p:txBody>
      </p:sp>
    </p:spTree>
    <p:extLst>
      <p:ext uri="{BB962C8B-B14F-4D97-AF65-F5344CB8AC3E}">
        <p14:creationId xmlns:p14="http://schemas.microsoft.com/office/powerpoint/2010/main" val="33931693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a:t>Recordemos que:</a:t>
            </a:r>
          </a:p>
          <a:p>
            <a:endParaRPr lang="es-CO"/>
          </a:p>
          <a:p>
            <a:pPr marL="0" marR="0" lvl="0" indent="0" algn="l" defTabSz="914400" rtl="0" eaLnBrk="1" fontAlgn="auto" latinLnBrk="0" hangingPunct="1">
              <a:lnSpc>
                <a:spcPct val="100000"/>
              </a:lnSpc>
              <a:spcBef>
                <a:spcPts val="0"/>
              </a:spcBef>
              <a:spcAft>
                <a:spcPts val="0"/>
              </a:spcAft>
              <a:buClrTx/>
              <a:buSzTx/>
              <a:buFontTx/>
              <a:buNone/>
              <a:tabLst/>
              <a:defRPr/>
            </a:pPr>
            <a:r>
              <a:rPr lang="es-ES" b="0">
                <a:solidFill>
                  <a:srgbClr val="CCCCCC"/>
                </a:solidFill>
                <a:effectLst/>
                <a:highlight>
                  <a:srgbClr val="1F1F1F"/>
                </a:highlight>
                <a:latin typeface="Consolas" panose="020B0609020204030204" pitchFamily="49" charset="0"/>
              </a:rPr>
              <a:t>Los modelos de lenguaje extensos o large language models (LLMs) son una categoría de modelos entrenados con inmensas cantidades de datos, lo que los hace capaces de entender y generar respuestas de lenguaje natural y otros tipos de contenido para realizar una amplia gama de tareas.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b="0">
              <a:solidFill>
                <a:srgbClr val="CCCCCC"/>
              </a:solidFill>
              <a:effectLst/>
              <a:highlight>
                <a:srgbClr val="1F1F1F"/>
              </a:highligh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b="0">
                <a:solidFill>
                  <a:srgbClr val="CCCCCC"/>
                </a:solidFill>
                <a:effectLst/>
                <a:highlight>
                  <a:srgbClr val="1F1F1F"/>
                </a:highlight>
                <a:latin typeface="Consolas" panose="020B0609020204030204" pitchFamily="49" charset="0"/>
              </a:rPr>
              <a:t>Los prompts son tu entrada al sistema de IA, usualmente a un LLM, para obtener resultados específicos.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b="0">
              <a:solidFill>
                <a:srgbClr val="CCCCCC"/>
              </a:solidFill>
              <a:effectLst/>
              <a:highlight>
                <a:srgbClr val="1F1F1F"/>
              </a:highligh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ES" b="0">
                <a:solidFill>
                  <a:srgbClr val="CCCCCC"/>
                </a:solidFill>
                <a:effectLst/>
                <a:highlight>
                  <a:srgbClr val="1F1F1F"/>
                </a:highlight>
                <a:latin typeface="Consolas" panose="020B0609020204030204" pitchFamily="49" charset="0"/>
              </a:rPr>
              <a:t>Existen tokens que definen longitud y costo del prompt.</a:t>
            </a:r>
          </a:p>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14</a:t>
            </a:fld>
            <a:endParaRPr lang="es-CO"/>
          </a:p>
        </p:txBody>
      </p:sp>
    </p:spTree>
    <p:extLst>
      <p:ext uri="{BB962C8B-B14F-4D97-AF65-F5344CB8AC3E}">
        <p14:creationId xmlns:p14="http://schemas.microsoft.com/office/powerpoint/2010/main" val="21390041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0">
                <a:solidFill>
                  <a:srgbClr val="CCCCCC"/>
                </a:solidFill>
                <a:effectLst/>
                <a:highlight>
                  <a:srgbClr val="1F1F1F"/>
                </a:highlight>
                <a:latin typeface="Consolas" panose="020B0609020204030204" pitchFamily="49" charset="0"/>
              </a:rPr>
              <a:t>Estos modelos no pueden leer tu mente. Si las respuestas son demasiado largas, pide respuestas breves. Si las respuestas son demasiado simples, solicita una redacción a nivel experto. Si no te gusta el formato, demuestra el formato que te gustaría ver. Cuanto menos tenga que adivinar el modelo sobre lo que quieres, más probable es que obtengas lo que deseas.</a:t>
            </a:r>
          </a:p>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15</a:t>
            </a:fld>
            <a:endParaRPr lang="es-CO"/>
          </a:p>
        </p:txBody>
      </p:sp>
    </p:spTree>
    <p:extLst>
      <p:ext uri="{BB962C8B-B14F-4D97-AF65-F5344CB8AC3E}">
        <p14:creationId xmlns:p14="http://schemas.microsoft.com/office/powerpoint/2010/main" val="4285486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b="0">
                <a:solidFill>
                  <a:srgbClr val="CCCCCC"/>
                </a:solidFill>
                <a:effectLst/>
                <a:highlight>
                  <a:srgbClr val="1F1F1F"/>
                </a:highlight>
                <a:latin typeface="Consolas" panose="020B0609020204030204" pitchFamily="49" charset="0"/>
              </a:rPr>
              <a:t>Los modelos de lenguaje pueden inventar respuestas falsas con confianza, especialmente cuando se les pregunta sobre temas muy amplios o se les solicita citas y URLs. De la misma manera que una hoja de notas puede ayudar a un estudiante a rendir mejor en un examen, proporcionar texto de referencia a estos modelos puede ayudar a responder con menos invenciones.</a:t>
            </a:r>
          </a:p>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18</a:t>
            </a:fld>
            <a:endParaRPr lang="es-CO"/>
          </a:p>
        </p:txBody>
      </p:sp>
    </p:spTree>
    <p:extLst>
      <p:ext uri="{BB962C8B-B14F-4D97-AF65-F5344CB8AC3E}">
        <p14:creationId xmlns:p14="http://schemas.microsoft.com/office/powerpoint/2010/main" val="23082400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Los </a:t>
            </a:r>
            <a:r>
              <a:rPr lang="es-CO" dirty="0" err="1"/>
              <a:t>LLMs</a:t>
            </a:r>
            <a:r>
              <a:rPr lang="es-CO" dirty="0"/>
              <a:t> dan mejores respuestas cuando se les da una cadena de pensamiento o se les obliga a dar una explicación. </a:t>
            </a:r>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19</a:t>
            </a:fld>
            <a:endParaRPr lang="es-CO"/>
          </a:p>
        </p:txBody>
      </p:sp>
    </p:spTree>
    <p:extLst>
      <p:ext uri="{BB962C8B-B14F-4D97-AF65-F5344CB8AC3E}">
        <p14:creationId xmlns:p14="http://schemas.microsoft.com/office/powerpoint/2010/main" val="39892093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3</a:t>
            </a:fld>
            <a:endParaRPr lang="es-CO"/>
          </a:p>
        </p:txBody>
      </p:sp>
    </p:spTree>
    <p:extLst>
      <p:ext uri="{BB962C8B-B14F-4D97-AF65-F5344CB8AC3E}">
        <p14:creationId xmlns:p14="http://schemas.microsoft.com/office/powerpoint/2010/main" val="22779338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4</a:t>
            </a:fld>
            <a:endParaRPr lang="es-CO"/>
          </a:p>
        </p:txBody>
      </p:sp>
    </p:spTree>
    <p:extLst>
      <p:ext uri="{BB962C8B-B14F-4D97-AF65-F5344CB8AC3E}">
        <p14:creationId xmlns:p14="http://schemas.microsoft.com/office/powerpoint/2010/main" val="17116921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a:t>https://towardsdatascience.com/symbolic-vs-subsymbolic-ai-paradigms-for-ai-explainability-6e3982c6948a</a:t>
            </a:r>
          </a:p>
          <a:p>
            <a:endParaRPr lang="es-CO"/>
          </a:p>
          <a:p>
            <a:endParaRPr lang="es-CO"/>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Según su aplicación</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IA en Salud</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Diagnóstico de enfermedades, análisis de imágenes médicas, desarrollo de fármacos.</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Diagnóstico de enfermedades, análisis de imágenes médicas, desarrollo de fármacos.</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Según su aplicación</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IA en Finanzas</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ES" sz="1800" b="0" i="0" u="none" strike="noStrike" kern="1200">
                <a:solidFill>
                  <a:srgbClr val="000000"/>
                </a:solidFill>
                <a:effectLst/>
                <a:highlight>
                  <a:srgbClr val="E9EBF5"/>
                </a:highlight>
                <a:latin typeface="Futura Std Book" panose="020B0502020204020303" pitchFamily="34" charset="0"/>
              </a:rPr>
              <a:t>Detección de fraudes, algoritmos de trading, gestión de riesgos.</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ES" sz="1800" b="0" i="0" u="none" strike="noStrike" kern="1200">
                <a:solidFill>
                  <a:srgbClr val="000000"/>
                </a:solidFill>
                <a:effectLst/>
                <a:highlight>
                  <a:srgbClr val="E9EBF5"/>
                </a:highlight>
                <a:latin typeface="Futura Std Book" panose="020B0502020204020303" pitchFamily="34" charset="0"/>
              </a:rPr>
              <a:t>Detección de fraudes, algoritmos de trading, gestión de riesgos.</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Según su aplicación</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IA en Transporte</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ES" sz="1800" b="0" i="0" u="none" strike="noStrike" kern="1200">
                <a:solidFill>
                  <a:srgbClr val="000000"/>
                </a:solidFill>
                <a:effectLst/>
                <a:highlight>
                  <a:srgbClr val="E9EBF5"/>
                </a:highlight>
                <a:latin typeface="Futura Std Book" panose="020B0502020204020303" pitchFamily="34" charset="0"/>
              </a:rPr>
              <a:t>Vehículos autónomos, optimización de rutas de transporte, gestión del tráfico.</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ES" sz="1800" b="0" i="0" u="none" strike="noStrike" kern="1200">
                <a:solidFill>
                  <a:srgbClr val="000000"/>
                </a:solidFill>
                <a:effectLst/>
                <a:highlight>
                  <a:srgbClr val="E9EBF5"/>
                </a:highlight>
                <a:latin typeface="Futura Std Book" panose="020B0502020204020303" pitchFamily="34" charset="0"/>
              </a:rPr>
              <a:t>Vehículos autónomos, optimización de rutas de transporte, gestión del tráfico.</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Según su aplicación</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ES" sz="1800" b="0" i="0" u="none" strike="noStrike" kern="1200">
                <a:solidFill>
                  <a:srgbClr val="000000"/>
                </a:solidFill>
                <a:effectLst/>
                <a:highlight>
                  <a:srgbClr val="E9EBF5"/>
                </a:highlight>
                <a:latin typeface="Futura Std Book" panose="020B0502020204020303" pitchFamily="34" charset="0"/>
              </a:rPr>
              <a:t>IA en Servicio al Cliente</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ES" sz="1800" b="0" i="0" u="none" strike="noStrike" kern="1200" err="1">
                <a:solidFill>
                  <a:srgbClr val="000000"/>
                </a:solidFill>
                <a:effectLst/>
                <a:highlight>
                  <a:srgbClr val="E9EBF5"/>
                </a:highlight>
                <a:latin typeface="Futura Std Book" panose="020B0502020204020303" pitchFamily="34" charset="0"/>
              </a:rPr>
              <a:t>Chatbots</a:t>
            </a:r>
            <a:r>
              <a:rPr lang="es-ES" sz="1800" b="0" i="0" u="none" strike="noStrike" kern="1200">
                <a:solidFill>
                  <a:srgbClr val="000000"/>
                </a:solidFill>
                <a:effectLst/>
                <a:highlight>
                  <a:srgbClr val="E9EBF5"/>
                </a:highlight>
                <a:latin typeface="Futura Std Book" panose="020B0502020204020303" pitchFamily="34" charset="0"/>
              </a:rPr>
              <a:t>, asistentes virtuales, sistemas de recomendación.</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ES" sz="1800" b="0" i="0" u="none" strike="noStrike" kern="1200" err="1">
                <a:solidFill>
                  <a:srgbClr val="000000"/>
                </a:solidFill>
                <a:effectLst/>
                <a:highlight>
                  <a:srgbClr val="E9EBF5"/>
                </a:highlight>
                <a:latin typeface="Futura Std Book" panose="020B0502020204020303" pitchFamily="34" charset="0"/>
              </a:rPr>
              <a:t>Chatbots</a:t>
            </a:r>
            <a:r>
              <a:rPr lang="es-ES" sz="1800" b="0" i="0" u="none" strike="noStrike" kern="1200">
                <a:solidFill>
                  <a:srgbClr val="000000"/>
                </a:solidFill>
                <a:effectLst/>
                <a:highlight>
                  <a:srgbClr val="E9EBF5"/>
                </a:highlight>
                <a:latin typeface="Futura Std Book" panose="020B0502020204020303" pitchFamily="34" charset="0"/>
              </a:rPr>
              <a:t>, asistentes virtuales, sistemas de recomendación.</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Según su aplicación</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IA en Entretenimiento</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ES" sz="1800" b="0" i="0" u="none" strike="noStrike" kern="1200">
                <a:solidFill>
                  <a:srgbClr val="000000"/>
                </a:solidFill>
                <a:effectLst/>
                <a:highlight>
                  <a:srgbClr val="E9EBF5"/>
                </a:highlight>
                <a:latin typeface="Futura Std Book" panose="020B0502020204020303" pitchFamily="34" charset="0"/>
              </a:rPr>
              <a:t>Sistemas de recomendación de contenido, creación de videojuegos, generación de música y arte.</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ES" sz="1800" b="0" i="0" u="none" strike="noStrike" kern="1200">
                <a:solidFill>
                  <a:srgbClr val="000000"/>
                </a:solidFill>
                <a:effectLst/>
                <a:highlight>
                  <a:srgbClr val="E9EBF5"/>
                </a:highlight>
                <a:latin typeface="Futura Std Book" panose="020B0502020204020303" pitchFamily="34" charset="0"/>
              </a:rPr>
              <a:t>Sistemas de recomendación de contenido, creación de videojuegos, generación de música y arte.</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Según su aplicación</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CO" sz="1800" b="0" i="0" u="none" strike="noStrike" kern="1200">
                <a:solidFill>
                  <a:srgbClr val="000000"/>
                </a:solidFill>
                <a:effectLst/>
                <a:highlight>
                  <a:srgbClr val="E9EBF5"/>
                </a:highlight>
                <a:latin typeface="Futura Std Book" panose="020B0502020204020303" pitchFamily="34" charset="0"/>
              </a:rPr>
              <a:t>IA en Industria</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ES" sz="1800" b="0" i="0" u="none" strike="noStrike" kern="1200">
                <a:solidFill>
                  <a:srgbClr val="000000"/>
                </a:solidFill>
                <a:effectLst/>
                <a:highlight>
                  <a:srgbClr val="E9EBF5"/>
                </a:highlight>
                <a:latin typeface="Futura Std Book" panose="020B0502020204020303" pitchFamily="34" charset="0"/>
              </a:rPr>
              <a:t>Mantenimiento predictivo, automatización de procesos, robótica industrial.</a:t>
            </a:r>
            <a:endParaRPr lang="es-CO" sz="1800" b="0" i="0" u="none" strike="noStrike">
              <a:effectLst/>
              <a:highlight>
                <a:srgbClr val="E9EBF5"/>
              </a:highlight>
              <a:latin typeface="Arial" panose="020B0604020202020204" pitchFamily="34" charset="0"/>
            </a:endParaRPr>
          </a:p>
          <a:p>
            <a:pPr marL="0" algn="l" rtl="0" eaLnBrk="1" fontAlgn="ctr" latinLnBrk="0" hangingPunct="1">
              <a:spcBef>
                <a:spcPts val="0"/>
              </a:spcBef>
              <a:spcAft>
                <a:spcPts val="0"/>
              </a:spcAft>
            </a:pPr>
            <a:r>
              <a:rPr lang="es-ES" sz="1800" b="0" i="0" u="none" strike="noStrike" kern="1200">
                <a:solidFill>
                  <a:srgbClr val="000000"/>
                </a:solidFill>
                <a:effectLst/>
                <a:highlight>
                  <a:srgbClr val="E9EBF5"/>
                </a:highlight>
                <a:latin typeface="Futura Std Book" panose="020B0502020204020303" pitchFamily="34" charset="0"/>
              </a:rPr>
              <a:t>Mantenimiento predictivo, automatización de procesos, robótica industrial.</a:t>
            </a:r>
            <a:endParaRPr lang="es-CO" sz="1800" b="0" i="0" u="none" strike="noStrike">
              <a:effectLst/>
              <a:highlight>
                <a:srgbClr val="E9EBF5"/>
              </a:highlight>
              <a:latin typeface="Arial" panose="020B0604020202020204" pitchFamily="34" charset="0"/>
            </a:endParaRPr>
          </a:p>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5</a:t>
            </a:fld>
            <a:endParaRPr lang="es-CO"/>
          </a:p>
        </p:txBody>
      </p:sp>
    </p:spTree>
    <p:extLst>
      <p:ext uri="{BB962C8B-B14F-4D97-AF65-F5344CB8AC3E}">
        <p14:creationId xmlns:p14="http://schemas.microsoft.com/office/powerpoint/2010/main" val="414769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lvl="0"/>
            <a:r>
              <a:rPr lang="es-ES" sz="1200" b="1" dirty="0">
                <a:solidFill>
                  <a:srgbClr val="000045"/>
                </a:solidFill>
              </a:rPr>
              <a:t>Inercia del Liderazgo</a:t>
            </a:r>
            <a:r>
              <a:rPr lang="es-ES" sz="1200" dirty="0">
                <a:solidFill>
                  <a:srgbClr val="000045"/>
                </a:solidFill>
              </a:rPr>
              <a:t>: Los líderes empresariales pueden mostrar resistencia a alejarse de prácticas tradicionales, lo que puede frenar la transformación digital y la adopción de la IA.</a:t>
            </a:r>
            <a:endParaRPr lang="es-CO" sz="1200" b="0" dirty="0">
              <a:solidFill>
                <a:srgbClr val="000045"/>
              </a:solidFill>
              <a:latin typeface="Futura Std Condensed ExtBd" panose="020B0806020204030204" pitchFamily="34" charset="0"/>
            </a:endParaRPr>
          </a:p>
          <a:p>
            <a:pPr lvl="0"/>
            <a:r>
              <a:rPr lang="es-ES" sz="1200" b="1" dirty="0">
                <a:solidFill>
                  <a:srgbClr val="000045"/>
                </a:solidFill>
              </a:rPr>
              <a:t>Miedo a lo Desconocido</a:t>
            </a:r>
            <a:r>
              <a:rPr lang="es-ES" sz="1200" dirty="0">
                <a:solidFill>
                  <a:srgbClr val="000045"/>
                </a:solidFill>
              </a:rPr>
              <a:t>: El miedo a lo desconocido y la preocupación por el desplazamiento laboral pueden generar resistencia hacia la IA. Es crucial educar y ser transparente sobre cómo la IA complementa el trabajo humano en lugar de reemplazarlo.</a:t>
            </a:r>
          </a:p>
          <a:p>
            <a:pPr lvl="0"/>
            <a:r>
              <a:rPr lang="es-ES" sz="1200" b="1" dirty="0">
                <a:solidFill>
                  <a:srgbClr val="000045"/>
                </a:solidFill>
              </a:rPr>
              <a:t>Falta de Comprensión del Potencial de la IA</a:t>
            </a:r>
            <a:r>
              <a:rPr lang="es-ES" sz="1200" dirty="0">
                <a:solidFill>
                  <a:srgbClr val="000045"/>
                </a:solidFill>
              </a:rPr>
              <a:t>: La falta de comprensión sobre las aplicaciones prácticas de la IA impide su adopción. Las organizaciones deben educar sobre sus beneficios reales y aplicables mediante talleres y seminarios.</a:t>
            </a:r>
          </a:p>
          <a:p>
            <a:pPr lvl="0"/>
            <a:r>
              <a:rPr lang="es-ES" sz="1200" b="1" dirty="0">
                <a:solidFill>
                  <a:srgbClr val="000045"/>
                </a:solidFill>
              </a:rPr>
              <a:t>Disponibilidad y Calidad de los Datos</a:t>
            </a:r>
            <a:r>
              <a:rPr lang="es-ES" sz="1200" dirty="0">
                <a:solidFill>
                  <a:srgbClr val="000045"/>
                </a:solidFill>
              </a:rPr>
              <a:t>: La calidad y disponibilidad de los datos son fundamentales para el éxito de la IA. Se necesita una estrategia de gobernanza de datos sólida para garantizar datos precisos y accesibles.</a:t>
            </a:r>
          </a:p>
          <a:p>
            <a:pPr lvl="0"/>
            <a:r>
              <a:rPr lang="es-ES" sz="1200" b="1" dirty="0">
                <a:solidFill>
                  <a:srgbClr val="000045"/>
                </a:solidFill>
              </a:rPr>
              <a:t>Escasez de Habilidades</a:t>
            </a:r>
            <a:r>
              <a:rPr lang="es-ES" sz="1200" dirty="0">
                <a:solidFill>
                  <a:srgbClr val="000045"/>
                </a:solidFill>
              </a:rPr>
              <a:t>: La escasez de habilidades en IA limita el desarrollo. Es vital desarrollar programas de formación interna y colaboraciones con instituciones académicas para formar la fuerza laboral existente.</a:t>
            </a:r>
          </a:p>
          <a:p>
            <a:pPr lvl="0"/>
            <a:r>
              <a:rPr lang="es-ES" sz="1200" b="1" dirty="0">
                <a:solidFill>
                  <a:srgbClr val="000045"/>
                </a:solidFill>
              </a:rPr>
              <a:t>Desafíos de Integración con Sistemas Heredados</a:t>
            </a:r>
            <a:r>
              <a:rPr lang="es-ES" sz="1200" dirty="0">
                <a:solidFill>
                  <a:srgbClr val="000045"/>
                </a:solidFill>
              </a:rPr>
              <a:t>: La integración de la IA con sistemas antiguos puede ser técnicamente desafiante. El uso de </a:t>
            </a:r>
            <a:r>
              <a:rPr lang="es-ES" sz="1200" dirty="0" err="1">
                <a:solidFill>
                  <a:srgbClr val="000045"/>
                </a:solidFill>
              </a:rPr>
              <a:t>APIs</a:t>
            </a:r>
            <a:r>
              <a:rPr lang="es-ES" sz="1200" dirty="0">
                <a:solidFill>
                  <a:srgbClr val="000045"/>
                </a:solidFill>
              </a:rPr>
              <a:t> y middleware puede facilitar una integración gradual y menos disruptiva.</a:t>
            </a:r>
          </a:p>
          <a:p>
            <a:pPr lvl="0"/>
            <a:r>
              <a:rPr lang="es-ES" sz="1200" b="1" dirty="0">
                <a:solidFill>
                  <a:srgbClr val="000045"/>
                </a:solidFill>
              </a:rPr>
              <a:t>Consideraciones Éticas y Legales</a:t>
            </a:r>
            <a:r>
              <a:rPr lang="es-ES" sz="1200" dirty="0">
                <a:solidFill>
                  <a:srgbClr val="000045"/>
                </a:solidFill>
              </a:rPr>
              <a:t>: La IA plantea desafíos éticos y legales, como la privacidad y la seguridad de los datos. Es necesario establecer políticas éticas rigurosas y cumplir con las leyes relevantes para evitar riesgos legales y reputacionales.</a:t>
            </a:r>
          </a:p>
          <a:p>
            <a:pPr lvl="0"/>
            <a:r>
              <a:rPr lang="es-ES" sz="1200" b="1" dirty="0">
                <a:solidFill>
                  <a:srgbClr val="000045"/>
                </a:solidFill>
              </a:rPr>
              <a:t>Costos</a:t>
            </a:r>
            <a:r>
              <a:rPr lang="es-ES" sz="1200" dirty="0">
                <a:solidFill>
                  <a:srgbClr val="000045"/>
                </a:solidFill>
              </a:rPr>
              <a:t>: Los costos iniciales de adopción de la IA pueden ser elevados. Un enfoque de inversión gradual, comenzando con proyectos piloto, puede ayudar a manejar los gastos y demostrar el retorno de la inversión.</a:t>
            </a:r>
          </a:p>
          <a:p>
            <a:pPr lvl="0"/>
            <a:r>
              <a:rPr lang="es-ES" sz="1200" b="1" dirty="0">
                <a:solidFill>
                  <a:srgbClr val="000045"/>
                </a:solidFill>
              </a:rPr>
              <a:t>Falta de un Enfoque Estratégico</a:t>
            </a:r>
            <a:r>
              <a:rPr lang="es-ES" sz="1200" dirty="0">
                <a:solidFill>
                  <a:srgbClr val="000045"/>
                </a:solidFill>
              </a:rPr>
              <a:t>: Sin una estrategia clara, la implementación de la IA puede ser ineficaz. Se necesita un plan estratégico que alinee las iniciativas de IA con los objetivos comerciales más amplios.</a:t>
            </a:r>
          </a:p>
          <a:p>
            <a:pPr lvl="0"/>
            <a:r>
              <a:rPr lang="es-ES" sz="1200" b="1" dirty="0">
                <a:solidFill>
                  <a:srgbClr val="000045"/>
                </a:solidFill>
              </a:rPr>
              <a:t>Dificultad para Escalar Iniciativas de IA</a:t>
            </a:r>
            <a:r>
              <a:rPr lang="es-ES" sz="1200" dirty="0">
                <a:solidFill>
                  <a:srgbClr val="000045"/>
                </a:solidFill>
              </a:rPr>
              <a:t>: Escalar proyectos de IA desde programas piloto a aplicaciones organizacionales más amplias es un desafío. Estandarizar herramientas y metodologías facilita una adopción más amplia y maximiza el impacto de la IA.</a:t>
            </a:r>
          </a:p>
          <a:p>
            <a:pPr lvl="0"/>
            <a:r>
              <a:rPr lang="es-ES" sz="1200" b="1" dirty="0">
                <a:solidFill>
                  <a:srgbClr val="000045"/>
                </a:solidFill>
              </a:rPr>
              <a:t>Falta de Cultura de Innovación</a:t>
            </a:r>
            <a:r>
              <a:rPr lang="es-ES" sz="1200" dirty="0">
                <a:solidFill>
                  <a:srgbClr val="000045"/>
                </a:solidFill>
              </a:rPr>
              <a:t>: Una cultura organizacional que es resistente a la innovación puede obstaculizar las iniciativas de IA. Fomentar una cultura que valore la experimentación y tolere los fracasos es esencial para aprovechar los beneficios de la IA y facilitar la transformación digital.</a:t>
            </a:r>
          </a:p>
          <a:p>
            <a:endParaRPr lang="es-CO" dirty="0"/>
          </a:p>
        </p:txBody>
      </p:sp>
      <p:sp>
        <p:nvSpPr>
          <p:cNvPr id="4" name="Marcador de número de diapositiva 3"/>
          <p:cNvSpPr>
            <a:spLocks noGrp="1"/>
          </p:cNvSpPr>
          <p:nvPr>
            <p:ph type="sldNum" sz="quarter" idx="5"/>
          </p:nvPr>
        </p:nvSpPr>
        <p:spPr/>
        <p:txBody>
          <a:bodyPr/>
          <a:lstStyle/>
          <a:p>
            <a:fld id="{0097A79D-9DC9-433A-B141-461BE1ED4B6C}" type="slidenum">
              <a:rPr lang="es-CO" smtClean="0"/>
              <a:t>6</a:t>
            </a:fld>
            <a:endParaRPr lang="es-CO"/>
          </a:p>
        </p:txBody>
      </p:sp>
    </p:spTree>
    <p:extLst>
      <p:ext uri="{BB962C8B-B14F-4D97-AF65-F5344CB8AC3E}">
        <p14:creationId xmlns:p14="http://schemas.microsoft.com/office/powerpoint/2010/main" val="1585274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1. Sesgo algorítmico: Identificación y mitigación de sesgos en los sistemas de IA</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El sesgo algorítmico en sistemas de IA es un desafío ético crítico, ya que puede perpetuar y amplificar desigualdades existentes. Este sesgo puede surgir de datos de entrenamiento que reflejan prejuicios históricos o de decisiones de diseño que no consideran adecuadamente la diversidad de la población afectada. Por ejemplo, estudios han demostrado que los algoritmos de reconocimiento facial tienden a ser menos precisos para personas de raza no blanca, lo que puede llevar a resultados injustos en aplicaciones críticas como la seguridad o el empleo. Para mitigar estos sesgos, es esencial implementar prácticas de desarrollo inclusivas, como la diversificación de los conjuntos de datos de entrenamiento y la auditoría continua de los sistemas para detectar y corregir sesgos.</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2. IA y el empleo: Impacto de la automatización y la IA en el mercado laboral</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La automatización y la inteligencia artificial están transformando el mercado laboral, con implicaciones significativas tanto positivas como negativas. Por un lado, la IA puede mejorar la eficiencia y reducir costos en varias industrias; por otro, puede desplazar a trabajadores, especialmente en roles que implican tareas repetitivas o rutinarias. Un estudio del Foro Económico Mundial estima que para 2025, la automatización podría desplazar alrededor de 85 millones de empleos a nivel mundial, aunque también podría crear 97 millones de nuevos roles adaptados a la era digital. La clave para enfrentar este desafío radica en la reeducación y formación de los trabajadores para que adquieran habilidades que complementen la IA y en la creación de políticas que apoyen la transición laboral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3. IA y la toma de decisiones: Delegación de decisiones críticas a sistemas de IA</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La delegación de decisiones críticas a sistemas de IA plantea preocupaciones éticas sobre la transparencia, la responsabilidad y la precisión. En áreas como la salud, la justicia y las finanzas, la IA puede proporcionar recomendaciones basadas en datos que los humanos podrían no considerar. Sin embargo, la falta de transparencia en los algoritmos, a menudo denominados "cajas negras", dificulta entender cómo se toman las decisiones, lo que puede llevar a una falta de confianza en estos sistemas . Para abordar este problema, se necesitan enfoques como el desarrollo de IA explicativa, que permita a los usuarios entender cómo se llega a una decisión y garantizar que estas herramientas se utilicen de manera justa y responsable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4. Manipulación y desinformación: Uso de IA en la generación de contenido falso y su impacto en la sociedad</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El uso de la IA para generar contenido falso, como los </a:t>
            </a:r>
            <a:r>
              <a:rPr lang="es-CO" sz="1800" kern="100" dirty="0" err="1">
                <a:effectLst/>
                <a:latin typeface="Century Gothic" panose="020B0502020202020204" pitchFamily="34" charset="0"/>
                <a:ea typeface="Aptos" panose="020B0004020202020204" pitchFamily="34" charset="0"/>
                <a:cs typeface="Times New Roman" panose="02020603050405020304" pitchFamily="18" charset="0"/>
              </a:rPr>
              <a:t>deepfakes</a:t>
            </a: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representa un riesgo significativo para la integridad de la información y la confianza pública. Estas tecnologías pueden crear imágenes, videos y audio convincentes que distorsionan la realidad, lo que puede ser utilizado para desinformar, manipular opiniones públicas o desprestigiar a individuos . La proliferación de contenido falso y desinformación plantea desafíos para la gobernanza y la regulación, ya que es crucial encontrar un equilibrio entre la libertad de expresión y la necesidad de proteger la veracidad de la información . Las iniciativas para combatir este problema incluyen el desarrollo de herramientas para detectar contenido manipulado y la promoción de la alfabetización digital entre el público.</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5. Responsabilidad legal: Cómo determinar la responsabilidad en casos de fallos o daños causados por IA</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La determinación de la responsabilidad en casos de fallos o daños causados por sistemas de IA es un desafío ético y legal complejo. Dado que la IA puede operar de manera autónoma y en ocasiones tomar decisiones sin intervención humana directa, surge la cuestión de quién debe ser responsable en caso de que un sistema cause daño, como un vehículo autónomo que se involucra en un accidente . Las posibles soluciones incluyen la atribución de responsabilidad al desarrollador del software, al operador del sistema o incluso al sistema de IA mismo en una forma de responsabilidad legal nueva y específica para IA . Sin embargo, establecer un marco legal claro y justo sigue siendo un reto, especialmente a medida que la tecnología avanza y se integra más profundamente en diversos aspectos de la sociedad.</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s-CO" dirty="0"/>
          </a:p>
        </p:txBody>
      </p:sp>
      <p:sp>
        <p:nvSpPr>
          <p:cNvPr id="4" name="Marcador de número de diapositiva 3"/>
          <p:cNvSpPr>
            <a:spLocks noGrp="1"/>
          </p:cNvSpPr>
          <p:nvPr>
            <p:ph type="sldNum" sz="quarter" idx="5"/>
          </p:nvPr>
        </p:nvSpPr>
        <p:spPr/>
        <p:txBody>
          <a:bodyPr/>
          <a:lstStyle/>
          <a:p>
            <a:fld id="{0097A79D-9DC9-433A-B141-461BE1ED4B6C}" type="slidenum">
              <a:rPr lang="es-CO" smtClean="0"/>
              <a:t>7</a:t>
            </a:fld>
            <a:endParaRPr lang="es-CO"/>
          </a:p>
        </p:txBody>
      </p:sp>
    </p:spTree>
    <p:extLst>
      <p:ext uri="{BB962C8B-B14F-4D97-AF65-F5344CB8AC3E}">
        <p14:creationId xmlns:p14="http://schemas.microsoft.com/office/powerpoint/2010/main" val="22779841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1. Sesgo algorítmico: Identificación y mitigación de sesgos en los sistemas de IA</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El sesgo algorítmico en sistemas de IA es un desafío ético crítico, ya que puede perpetuar y amplificar desigualdades existentes. Este sesgo puede surgir de datos de entrenamiento que reflejan prejuicios históricos o de decisiones de diseño que no consideran adecuadamente la diversidad de la población afectada. Por ejemplo, estudios han demostrado que los algoritmos de reconocimiento facial tienden a ser menos precisos para personas de raza no blanca, lo que puede llevar a resultados injustos en aplicaciones críticas como la seguridad o el empleo. Para mitigar estos sesgos, es esencial implementar prácticas de desarrollo inclusivas, como la diversificación de los conjuntos de datos de entrenamiento y la auditoría continua de los sistemas para detectar y corregir sesgos.</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2. IA y el empleo: Impacto de la automatización y la IA en el mercado laboral</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La automatización y la inteligencia artificial están transformando el mercado laboral, con implicaciones significativas tanto positivas como negativas. Por un lado, la IA puede mejorar la eficiencia y reducir costos en varias industrias; por otro, puede desplazar a trabajadores, especialmente en roles que implican tareas repetitivas o rutinarias. Un estudio del Foro Económico Mundial estima que para 2025, la automatización podría desplazar alrededor de 85 millones de empleos a nivel mundial, aunque también podría crear 97 millones de nuevos roles adaptados a la era digital. La clave para enfrentar este desafío radica en la reeducación y formación de los trabajadores para que adquieran habilidades que complementen la IA y en la creación de políticas que apoyen la transición laboral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3. IA y la toma de decisiones: Delegación de decisiones críticas a sistemas de IA</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La delegación de decisiones críticas a sistemas de IA plantea preocupaciones éticas sobre la transparencia, la responsabilidad y la precisión. En áreas como la salud, la justicia y las finanzas, la IA puede proporcionar recomendaciones basadas en datos que los humanos podrían no considerar. Sin embargo, la falta de transparencia en los algoritmos, a menudo denominados "cajas negras", dificulta entender cómo se toman las decisiones, lo que puede llevar a una falta de confianza en estos sistemas . Para abordar este problema, se necesitan enfoques como el desarrollo de IA explicativa, que permita a los usuarios entender cómo se llega a una decisión y garantizar que estas herramientas se utilicen de manera justa y responsable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4. Manipulación y desinformación: Uso de IA en la generación de contenido falso y su impacto en la sociedad</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El uso de la IA para generar contenido falso, como los </a:t>
            </a:r>
            <a:r>
              <a:rPr lang="es-CO" sz="1800" kern="100" dirty="0" err="1">
                <a:effectLst/>
                <a:latin typeface="Century Gothic" panose="020B0502020202020204" pitchFamily="34" charset="0"/>
                <a:ea typeface="Aptos" panose="020B0004020202020204" pitchFamily="34" charset="0"/>
                <a:cs typeface="Times New Roman" panose="02020603050405020304" pitchFamily="18" charset="0"/>
              </a:rPr>
              <a:t>deepfakes</a:t>
            </a: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representa un riesgo significativo para la integridad de la información y la confianza pública. Estas tecnologías pueden crear imágenes, videos y audio convincentes que distorsionan la realidad, lo que puede ser utilizado para desinformar, manipular opiniones públicas o desprestigiar a individuos . La proliferación de contenido falso y desinformación plantea desafíos para la gobernanza y la regulación, ya que es crucial encontrar un equilibrio entre la libertad de expresión y la necesidad de proteger la veracidad de la información . Las iniciativas para combatir este problema incluyen el desarrollo de herramientas para detectar contenido manipulado y la promoción de la alfabetización digital entre el público.</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 5. Responsabilidad legal: Cómo determinar la responsabilidad en casos de fallos o daños causados por IA</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CO" sz="1800" kern="100" dirty="0">
                <a:effectLst/>
                <a:latin typeface="Century Gothic" panose="020B0502020202020204" pitchFamily="34" charset="0"/>
                <a:ea typeface="Aptos" panose="020B0004020202020204" pitchFamily="34" charset="0"/>
                <a:cs typeface="Times New Roman" panose="02020603050405020304" pitchFamily="18" charset="0"/>
              </a:rPr>
              <a:t>La determinación de la responsabilidad en casos de fallos o daños causados por sistemas de IA es un desafío ético y legal complejo. Dado que la IA puede operar de manera autónoma y en ocasiones tomar decisiones sin intervención humana directa, surge la cuestión de quién debe ser responsable en caso de que un sistema cause daño, como un vehículo autónomo que se involucra en un accidente . Las posibles soluciones incluyen la atribución de responsabilidad al desarrollador del software, al operador del sistema o incluso al sistema de IA mismo en una forma de responsabilidad legal nueva y específica para IA . Sin embargo, establecer un marco legal claro y justo sigue siendo un reto, especialmente a medida que la tecnología avanza y se integra más profundamente en diversos aspectos de la sociedad.</a:t>
            </a:r>
            <a:endParaRPr lang="es-CO"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s-CO" dirty="0"/>
          </a:p>
        </p:txBody>
      </p:sp>
      <p:sp>
        <p:nvSpPr>
          <p:cNvPr id="4" name="Marcador de número de diapositiva 3"/>
          <p:cNvSpPr>
            <a:spLocks noGrp="1"/>
          </p:cNvSpPr>
          <p:nvPr>
            <p:ph type="sldNum" sz="quarter" idx="5"/>
          </p:nvPr>
        </p:nvSpPr>
        <p:spPr/>
        <p:txBody>
          <a:bodyPr/>
          <a:lstStyle/>
          <a:p>
            <a:fld id="{0097A79D-9DC9-433A-B141-461BE1ED4B6C}" type="slidenum">
              <a:rPr lang="es-CO" smtClean="0"/>
              <a:t>8</a:t>
            </a:fld>
            <a:endParaRPr lang="es-CO"/>
          </a:p>
        </p:txBody>
      </p:sp>
    </p:spTree>
    <p:extLst>
      <p:ext uri="{BB962C8B-B14F-4D97-AF65-F5344CB8AC3E}">
        <p14:creationId xmlns:p14="http://schemas.microsoft.com/office/powerpoint/2010/main" val="3025975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9</a:t>
            </a:fld>
            <a:endParaRPr lang="es-CO"/>
          </a:p>
        </p:txBody>
      </p:sp>
    </p:spTree>
    <p:extLst>
      <p:ext uri="{BB962C8B-B14F-4D97-AF65-F5344CB8AC3E}">
        <p14:creationId xmlns:p14="http://schemas.microsoft.com/office/powerpoint/2010/main" val="2229556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0" dirty="0">
                <a:solidFill>
                  <a:srgbClr val="CCCCCC"/>
                </a:solidFill>
                <a:effectLst/>
                <a:highlight>
                  <a:srgbClr val="1F1F1F"/>
                </a:highlight>
                <a:latin typeface="Consolas"/>
              </a:rPr>
              <a:t>Los modelos de lenguaje extensos o </a:t>
            </a:r>
            <a:r>
              <a:rPr lang="es-ES" b="0" dirty="0" err="1">
                <a:solidFill>
                  <a:srgbClr val="CCCCCC"/>
                </a:solidFill>
                <a:effectLst/>
                <a:highlight>
                  <a:srgbClr val="1F1F1F"/>
                </a:highlight>
                <a:latin typeface="Consolas"/>
              </a:rPr>
              <a:t>large</a:t>
            </a:r>
            <a:r>
              <a:rPr lang="es-ES" b="0" dirty="0">
                <a:solidFill>
                  <a:srgbClr val="CCCCCC"/>
                </a:solidFill>
                <a:effectLst/>
                <a:highlight>
                  <a:srgbClr val="1F1F1F"/>
                </a:highlight>
                <a:latin typeface="Consolas"/>
              </a:rPr>
              <a:t> </a:t>
            </a:r>
            <a:r>
              <a:rPr lang="es-ES" b="0" dirty="0" err="1">
                <a:solidFill>
                  <a:srgbClr val="CCCCCC"/>
                </a:solidFill>
                <a:effectLst/>
                <a:highlight>
                  <a:srgbClr val="1F1F1F"/>
                </a:highlight>
                <a:latin typeface="Consolas"/>
              </a:rPr>
              <a:t>language</a:t>
            </a:r>
            <a:r>
              <a:rPr lang="es-ES" b="0" dirty="0">
                <a:solidFill>
                  <a:srgbClr val="CCCCCC"/>
                </a:solidFill>
                <a:effectLst/>
                <a:highlight>
                  <a:srgbClr val="1F1F1F"/>
                </a:highlight>
                <a:latin typeface="Consolas"/>
              </a:rPr>
              <a:t> </a:t>
            </a:r>
            <a:r>
              <a:rPr lang="es-ES" b="0" dirty="0" err="1">
                <a:solidFill>
                  <a:srgbClr val="CCCCCC"/>
                </a:solidFill>
                <a:effectLst/>
                <a:highlight>
                  <a:srgbClr val="1F1F1F"/>
                </a:highlight>
                <a:latin typeface="Consolas"/>
              </a:rPr>
              <a:t>models</a:t>
            </a:r>
            <a:r>
              <a:rPr lang="es-ES" b="0" dirty="0">
                <a:solidFill>
                  <a:srgbClr val="CCCCCC"/>
                </a:solidFill>
                <a:effectLst/>
                <a:highlight>
                  <a:srgbClr val="1F1F1F"/>
                </a:highlight>
                <a:latin typeface="Consolas"/>
              </a:rPr>
              <a:t> (</a:t>
            </a:r>
            <a:r>
              <a:rPr lang="es-ES" b="0" dirty="0" err="1">
                <a:solidFill>
                  <a:srgbClr val="CCCCCC"/>
                </a:solidFill>
                <a:effectLst/>
                <a:highlight>
                  <a:srgbClr val="1F1F1F"/>
                </a:highlight>
                <a:latin typeface="Consolas"/>
              </a:rPr>
              <a:t>LLMs</a:t>
            </a:r>
            <a:r>
              <a:rPr lang="es-ES" b="0" dirty="0">
                <a:solidFill>
                  <a:srgbClr val="CCCCCC"/>
                </a:solidFill>
                <a:effectLst/>
                <a:highlight>
                  <a:srgbClr val="1F1F1F"/>
                </a:highlight>
                <a:latin typeface="Consolas"/>
              </a:rPr>
              <a:t>) son una categoría de modelos entrenados con inmensas cantidades de datos, lo que los hace capaces de entender y generar respuestas de lenguaje natural y otros tipos de contenido para realizar una amplia gama de tareas.</a:t>
            </a:r>
          </a:p>
          <a:p>
            <a:br>
              <a:rPr lang="es-ES" b="0" dirty="0">
                <a:effectLst/>
                <a:highlight>
                  <a:srgbClr val="1F1F1F"/>
                </a:highlight>
                <a:latin typeface="Consolas" panose="020B0609020204030204" pitchFamily="49" charset="0"/>
              </a:rPr>
            </a:br>
            <a:r>
              <a:rPr lang="es-ES" b="0" dirty="0">
                <a:solidFill>
                  <a:srgbClr val="CCCCCC"/>
                </a:solidFill>
                <a:effectLst/>
                <a:highlight>
                  <a:srgbClr val="1F1F1F"/>
                </a:highlight>
                <a:latin typeface="Consolas"/>
              </a:rPr>
              <a:t>Los LLM están diseñados para entender y generar texto como un humano, además de otros tipos de contenido. Tienen la capacidad de inferir del contexto, generar respuestas coherentes y contextualmente relevantes, traducir a otros idiomas además del inglés, resumir textos, responder preguntas (conversación general y preguntas frecuentes) e incluso ayudar en tareas de escritura creativa o generación de código en lenguajes como Python o SQL.</a:t>
            </a:r>
          </a:p>
          <a:p>
            <a:br>
              <a:rPr lang="es-ES" b="0" dirty="0">
                <a:effectLst/>
                <a:highlight>
                  <a:srgbClr val="1F1F1F"/>
                </a:highlight>
                <a:latin typeface="Consolas" panose="020B0609020204030204" pitchFamily="49" charset="0"/>
              </a:rPr>
            </a:br>
            <a:r>
              <a:rPr lang="es-ES" b="0" dirty="0">
                <a:solidFill>
                  <a:srgbClr val="CCCCCC"/>
                </a:solidFill>
                <a:effectLst/>
                <a:highlight>
                  <a:srgbClr val="1F1F1F"/>
                </a:highlight>
                <a:latin typeface="Consolas"/>
              </a:rPr>
              <a:t>Los </a:t>
            </a:r>
            <a:r>
              <a:rPr lang="es-ES" b="0" dirty="0" err="1">
                <a:solidFill>
                  <a:srgbClr val="CCCCCC"/>
                </a:solidFill>
                <a:effectLst/>
                <a:highlight>
                  <a:srgbClr val="1F1F1F"/>
                </a:highlight>
                <a:latin typeface="Consolas"/>
              </a:rPr>
              <a:t>LLMs</a:t>
            </a:r>
            <a:r>
              <a:rPr lang="es-ES" b="0" dirty="0">
                <a:solidFill>
                  <a:srgbClr val="CCCCCC"/>
                </a:solidFill>
                <a:effectLst/>
                <a:highlight>
                  <a:srgbClr val="1F1F1F"/>
                </a:highlight>
                <a:latin typeface="Consolas"/>
              </a:rPr>
              <a:t> están revolucionando aplicaciones en diversos campos, desde </a:t>
            </a:r>
            <a:r>
              <a:rPr lang="es-ES" b="0" dirty="0" err="1">
                <a:solidFill>
                  <a:srgbClr val="CCCCCC"/>
                </a:solidFill>
                <a:effectLst/>
                <a:highlight>
                  <a:srgbClr val="1F1F1F"/>
                </a:highlight>
                <a:latin typeface="Consolas"/>
              </a:rPr>
              <a:t>chatbots</a:t>
            </a:r>
            <a:r>
              <a:rPr lang="es-ES" b="0" dirty="0">
                <a:solidFill>
                  <a:srgbClr val="CCCCCC"/>
                </a:solidFill>
                <a:effectLst/>
                <a:highlight>
                  <a:srgbClr val="1F1F1F"/>
                </a:highlight>
                <a:latin typeface="Consolas"/>
              </a:rPr>
              <a:t> y asistentes virtuales hasta generación de contenido, asistencia en investigación y traducción de idiomas.</a:t>
            </a:r>
          </a:p>
          <a:p>
            <a:endParaRPr lang="es-ES" b="0">
              <a:solidFill>
                <a:srgbClr val="CCCCCC"/>
              </a:solidFill>
              <a:effectLst/>
              <a:highlight>
                <a:srgbClr val="1F1F1F"/>
              </a:highlight>
              <a:latin typeface="Consolas" panose="020B0609020204030204" pitchFamily="49" charset="0"/>
            </a:endParaRPr>
          </a:p>
          <a:p>
            <a:r>
              <a:rPr lang="es-ES" dirty="0"/>
              <a:t>Un </a:t>
            </a:r>
            <a:r>
              <a:rPr lang="es-ES" b="1" dirty="0"/>
              <a:t>LLM (</a:t>
            </a:r>
            <a:r>
              <a:rPr lang="es-ES" b="1" dirty="0" err="1"/>
              <a:t>Large</a:t>
            </a:r>
            <a:r>
              <a:rPr lang="es-ES" b="1" dirty="0"/>
              <a:t> </a:t>
            </a:r>
            <a:r>
              <a:rPr lang="es-ES" b="1" dirty="0" err="1"/>
              <a:t>Language</a:t>
            </a:r>
            <a:r>
              <a:rPr lang="es-ES" b="1" dirty="0"/>
              <a:t> </a:t>
            </a:r>
            <a:r>
              <a:rPr lang="es-ES" b="1" dirty="0" err="1"/>
              <a:t>Model</a:t>
            </a:r>
            <a:r>
              <a:rPr lang="es-ES" b="1" dirty="0"/>
              <a:t>)</a:t>
            </a:r>
            <a:r>
              <a:rPr lang="es-ES" dirty="0"/>
              <a:t> es un programa de computadora que puede entender y generar texto en lenguaje humano.</a:t>
            </a:r>
          </a:p>
          <a:p>
            <a:r>
              <a:rPr lang="es-ES" b="1" dirty="0"/>
              <a:t>Explicación en palabras simples:</a:t>
            </a:r>
          </a:p>
          <a:p>
            <a:pPr>
              <a:buFont typeface="Arial" panose="020B0604020202020204" pitchFamily="34" charset="0"/>
              <a:buChar char="•"/>
            </a:pPr>
            <a:r>
              <a:rPr lang="es-ES" b="1" dirty="0"/>
              <a:t>"Modelo de lenguaje"</a:t>
            </a:r>
            <a:r>
              <a:rPr lang="es-ES" dirty="0"/>
              <a:t>: Es una herramienta que puede leer y escribir frases y párrafos como lo haría una persona.</a:t>
            </a:r>
          </a:p>
          <a:p>
            <a:pPr>
              <a:buFont typeface="Arial" panose="020B0604020202020204" pitchFamily="34" charset="0"/>
              <a:buChar char="•"/>
            </a:pPr>
            <a:r>
              <a:rPr lang="es-ES" b="1" dirty="0"/>
              <a:t>"Grande"</a:t>
            </a:r>
            <a:r>
              <a:rPr lang="es-ES" dirty="0"/>
              <a:t>: Se llama "grande" porque ha sido entrenado con una enorme cantidad de texto, como libros, artículos y páginas web, para aprender cómo se usa el lenguaje. </a:t>
            </a:r>
            <a:r>
              <a:rPr lang="es-ES" dirty="0" err="1"/>
              <a:t>Petabytes</a:t>
            </a:r>
            <a:r>
              <a:rPr lang="es-ES" dirty="0"/>
              <a:t>.</a:t>
            </a:r>
          </a:p>
          <a:p>
            <a:pPr>
              <a:buFont typeface="Arial" panose="020B0604020202020204" pitchFamily="34" charset="0"/>
              <a:buChar char="•"/>
            </a:pPr>
            <a:r>
              <a:rPr lang="es-ES" b="1" dirty="0"/>
              <a:t>Lo que hace</a:t>
            </a:r>
            <a:r>
              <a:rPr lang="es-ES" dirty="0"/>
              <a:t>: Puedes hacerle preguntas, pedirle que escriba historias, traduzca idiomas o resuma textos, y responderá de una manera que tiene sentido.</a:t>
            </a:r>
          </a:p>
          <a:p>
            <a:r>
              <a:rPr lang="es-ES" b="1" dirty="0"/>
              <a:t>Ejemplo sencillo:</a:t>
            </a:r>
          </a:p>
          <a:p>
            <a:pPr>
              <a:buFont typeface="Arial" panose="020B0604020202020204" pitchFamily="34" charset="0"/>
              <a:buChar char="•"/>
            </a:pPr>
            <a:r>
              <a:rPr lang="es-ES" dirty="0"/>
              <a:t>Imagina que tienes un asistente virtual que puede ayudarte a escribir correos electrónicos, hacer tareas de investigación o incluso charlar contigo sobre casi cualquier tema. Eso es lo que un LLM puede hacer. Mismo modelo puede hacer muchas tareas, es general. </a:t>
            </a:r>
          </a:p>
          <a:p>
            <a:endParaRPr lang="es-CO">
              <a:highlight>
                <a:srgbClr val="1F1F1F"/>
              </a:highlight>
            </a:endParaRPr>
          </a:p>
          <a:p>
            <a:pPr>
              <a:buFont typeface="Arial" panose="020B0604020202020204" pitchFamily="34" charset="0"/>
              <a:buChar char="•"/>
            </a:pPr>
            <a:r>
              <a:rPr lang="es-ES" b="1" dirty="0">
                <a:solidFill>
                  <a:srgbClr val="569CD6"/>
                </a:solidFill>
                <a:effectLst/>
                <a:highlight>
                  <a:srgbClr val="1F1F1F"/>
                </a:highlight>
                <a:latin typeface="Consolas"/>
              </a:rPr>
              <a:t>Fuente:</a:t>
            </a:r>
            <a:r>
              <a:rPr lang="es-ES" b="0" dirty="0">
                <a:solidFill>
                  <a:srgbClr val="CCCCCC"/>
                </a:solidFill>
                <a:effectLst/>
                <a:highlight>
                  <a:srgbClr val="1F1F1F"/>
                </a:highlight>
                <a:latin typeface="Consolas"/>
              </a:rPr>
              <a:t> [</a:t>
            </a:r>
            <a:r>
              <a:rPr lang="es-ES" b="0" dirty="0">
                <a:solidFill>
                  <a:srgbClr val="CE9178"/>
                </a:solidFill>
                <a:effectLst/>
                <a:highlight>
                  <a:srgbClr val="1F1F1F"/>
                </a:highlight>
                <a:latin typeface="Consolas"/>
              </a:rPr>
              <a:t>IBM</a:t>
            </a:r>
            <a:r>
              <a:rPr lang="es-ES" b="0" dirty="0">
                <a:solidFill>
                  <a:srgbClr val="CCCCCC"/>
                </a:solidFill>
                <a:effectLst/>
                <a:highlight>
                  <a:srgbClr val="1F1F1F"/>
                </a:highlight>
                <a:latin typeface="Consolas"/>
              </a:rPr>
              <a:t>](</a:t>
            </a:r>
            <a:r>
              <a:rPr lang="es-ES" b="0" u="sng" dirty="0">
                <a:solidFill>
                  <a:srgbClr val="CCCCCC"/>
                </a:solidFill>
                <a:effectLst/>
                <a:highlight>
                  <a:srgbClr val="1F1F1F"/>
                </a:highlight>
                <a:latin typeface="Consolas"/>
              </a:rPr>
              <a:t>https://www.ibm.com/topics/large-language-models</a:t>
            </a:r>
            <a:r>
              <a:rPr lang="es-ES" b="0" dirty="0">
                <a:solidFill>
                  <a:srgbClr val="CCCCCC"/>
                </a:solidFill>
                <a:effectLst/>
                <a:highlight>
                  <a:srgbClr val="1F1F1F"/>
                </a:highlight>
                <a:latin typeface="Consolas"/>
              </a:rPr>
              <a:t>)</a:t>
            </a:r>
          </a:p>
          <a:p>
            <a:endParaRPr lang="es-ES" dirty="0"/>
          </a:p>
          <a:p>
            <a:r>
              <a:rPr lang="es-ES" dirty="0"/>
              <a:t>El </a:t>
            </a:r>
            <a:r>
              <a:rPr lang="es-ES" dirty="0" err="1"/>
              <a:t>deep</a:t>
            </a:r>
            <a:r>
              <a:rPr lang="es-ES" dirty="0"/>
              <a:t> </a:t>
            </a:r>
            <a:r>
              <a:rPr lang="es-ES" dirty="0" err="1"/>
              <a:t>learning</a:t>
            </a:r>
            <a:r>
              <a:rPr lang="es-ES" dirty="0"/>
              <a:t> es un tipo de machine </a:t>
            </a:r>
            <a:r>
              <a:rPr lang="es-ES" dirty="0" err="1"/>
              <a:t>learning</a:t>
            </a:r>
            <a:r>
              <a:rPr lang="es-ES" dirty="0"/>
              <a:t> que entrena a una computadora para que realice tareas como las hacemos los seres humanos, como el reconocimiento del habla, la identificación de imágenes o hacer predicciones. En lugar de organizar datos para que se ejecuten a través de ecuaciones predefinidas, el </a:t>
            </a:r>
            <a:r>
              <a:rPr lang="es-ES" dirty="0" err="1"/>
              <a:t>deep</a:t>
            </a:r>
            <a:r>
              <a:rPr lang="es-ES" dirty="0"/>
              <a:t> </a:t>
            </a:r>
            <a:r>
              <a:rPr lang="es-ES" dirty="0" err="1"/>
              <a:t>learning</a:t>
            </a:r>
            <a:r>
              <a:rPr lang="es-ES" dirty="0"/>
              <a:t> configura parámetros básicos acerca de los datos y entrena a la computadora para que aprenda por cuenta propia reconociendo patrones mediante el uso de muchas capas de procesamiento.</a:t>
            </a:r>
          </a:p>
          <a:p>
            <a:endParaRPr lang="es-ES" dirty="0"/>
          </a:p>
          <a:p>
            <a:r>
              <a:rPr lang="es-ES" dirty="0" err="1"/>
              <a:t>Pretrained</a:t>
            </a:r>
            <a:r>
              <a:rPr lang="es-ES" dirty="0"/>
              <a:t> – Fine </a:t>
            </a:r>
            <a:r>
              <a:rPr lang="es-ES" dirty="0" err="1"/>
              <a:t>tuned</a:t>
            </a:r>
            <a:r>
              <a:rPr lang="es-ES" dirty="0"/>
              <a:t> – </a:t>
            </a:r>
            <a:r>
              <a:rPr lang="es-ES" dirty="0" err="1"/>
              <a:t>specific</a:t>
            </a:r>
            <a:r>
              <a:rPr lang="es-ES" dirty="0"/>
              <a:t> </a:t>
            </a:r>
            <a:r>
              <a:rPr lang="es-ES" dirty="0" err="1"/>
              <a:t>purposes</a:t>
            </a:r>
            <a:r>
              <a:rPr lang="es-ES" dirty="0"/>
              <a:t> – Ejemplo de entrenar un perro y luego un perro de ayuda. Primero lo entreno a nivel general y luego a nivel específico. </a:t>
            </a:r>
          </a:p>
          <a:p>
            <a:endParaRPr lang="es-CO"/>
          </a:p>
        </p:txBody>
      </p:sp>
      <p:sp>
        <p:nvSpPr>
          <p:cNvPr id="4" name="Marcador de número de diapositiva 3"/>
          <p:cNvSpPr>
            <a:spLocks noGrp="1"/>
          </p:cNvSpPr>
          <p:nvPr>
            <p:ph type="sldNum" sz="quarter" idx="5"/>
          </p:nvPr>
        </p:nvSpPr>
        <p:spPr/>
        <p:txBody>
          <a:bodyPr/>
          <a:lstStyle/>
          <a:p>
            <a:fld id="{0097A79D-9DC9-433A-B141-461BE1ED4B6C}" type="slidenum">
              <a:rPr lang="es-CO" smtClean="0"/>
              <a:t>10</a:t>
            </a:fld>
            <a:endParaRPr lang="es-CO"/>
          </a:p>
        </p:txBody>
      </p:sp>
    </p:spTree>
    <p:extLst>
      <p:ext uri="{BB962C8B-B14F-4D97-AF65-F5344CB8AC3E}">
        <p14:creationId xmlns:p14="http://schemas.microsoft.com/office/powerpoint/2010/main" val="3805371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rtada">
    <p:spTree>
      <p:nvGrpSpPr>
        <p:cNvPr id="1" name=""/>
        <p:cNvGrpSpPr/>
        <p:nvPr/>
      </p:nvGrpSpPr>
      <p:grpSpPr>
        <a:xfrm>
          <a:off x="0" y="0"/>
          <a:ext cx="0" cy="0"/>
          <a:chOff x="0" y="0"/>
          <a:chExt cx="0" cy="0"/>
        </a:xfrm>
      </p:grpSpPr>
      <p:sp>
        <p:nvSpPr>
          <p:cNvPr id="7" name="Marcador de posición de imagen 6">
            <a:extLst>
              <a:ext uri="{FF2B5EF4-FFF2-40B4-BE49-F238E27FC236}">
                <a16:creationId xmlns:a16="http://schemas.microsoft.com/office/drawing/2014/main" id="{25C35E99-BCF2-B41E-4AE1-8E3631B4239F}"/>
              </a:ext>
            </a:extLst>
          </p:cNvPr>
          <p:cNvSpPr>
            <a:spLocks noGrp="1"/>
          </p:cNvSpPr>
          <p:nvPr>
            <p:ph type="pic" sz="quarter" idx="10"/>
          </p:nvPr>
        </p:nvSpPr>
        <p:spPr>
          <a:xfrm>
            <a:off x="0" y="0"/>
            <a:ext cx="12192000" cy="6705600"/>
          </a:xfrm>
          <a:prstGeom prst="rect">
            <a:avLst/>
          </a:prstGeom>
        </p:spPr>
        <p:txBody>
          <a:bodyPr/>
          <a:lstStyle/>
          <a:p>
            <a:endParaRPr lang="es-CO"/>
          </a:p>
        </p:txBody>
      </p:sp>
    </p:spTree>
    <p:extLst>
      <p:ext uri="{BB962C8B-B14F-4D97-AF65-F5344CB8AC3E}">
        <p14:creationId xmlns:p14="http://schemas.microsoft.com/office/powerpoint/2010/main" val="231106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3" name="Marcador de posición de imagen 2">
            <a:extLst>
              <a:ext uri="{FF2B5EF4-FFF2-40B4-BE49-F238E27FC236}">
                <a16:creationId xmlns:a16="http://schemas.microsoft.com/office/drawing/2014/main" id="{0FCEF74E-CFBF-505A-8E84-59945D2AF374}"/>
              </a:ext>
            </a:extLst>
          </p:cNvPr>
          <p:cNvSpPr>
            <a:spLocks noGrp="1"/>
          </p:cNvSpPr>
          <p:nvPr>
            <p:ph type="pic" sz="quarter" idx="10"/>
          </p:nvPr>
        </p:nvSpPr>
        <p:spPr>
          <a:xfrm>
            <a:off x="6096000" y="0"/>
            <a:ext cx="6096000" cy="6804025"/>
          </a:xfrm>
          <a:prstGeom prst="rect">
            <a:avLst/>
          </a:prstGeom>
        </p:spPr>
        <p:txBody>
          <a:bodyPr/>
          <a:lstStyle/>
          <a:p>
            <a:endParaRPr lang="es-CO"/>
          </a:p>
        </p:txBody>
      </p:sp>
    </p:spTree>
    <p:extLst>
      <p:ext uri="{BB962C8B-B14F-4D97-AF65-F5344CB8AC3E}">
        <p14:creationId xmlns:p14="http://schemas.microsoft.com/office/powerpoint/2010/main" val="237740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2" name="Marcador de posición de imagen 2">
            <a:extLst>
              <a:ext uri="{FF2B5EF4-FFF2-40B4-BE49-F238E27FC236}">
                <a16:creationId xmlns:a16="http://schemas.microsoft.com/office/drawing/2014/main" id="{3A33630D-A836-B474-17A6-58BC0CA0E88B}"/>
              </a:ext>
            </a:extLst>
          </p:cNvPr>
          <p:cNvSpPr>
            <a:spLocks noGrp="1"/>
          </p:cNvSpPr>
          <p:nvPr>
            <p:ph type="pic" sz="quarter" idx="10"/>
          </p:nvPr>
        </p:nvSpPr>
        <p:spPr>
          <a:xfrm>
            <a:off x="0" y="0"/>
            <a:ext cx="6096000" cy="6807200"/>
          </a:xfrm>
          <a:prstGeom prst="rect">
            <a:avLst/>
          </a:prstGeom>
        </p:spPr>
        <p:txBody>
          <a:bodyPr/>
          <a:lstStyle/>
          <a:p>
            <a:endParaRPr lang="es-CO"/>
          </a:p>
        </p:txBody>
      </p:sp>
    </p:spTree>
    <p:extLst>
      <p:ext uri="{BB962C8B-B14F-4D97-AF65-F5344CB8AC3E}">
        <p14:creationId xmlns:p14="http://schemas.microsoft.com/office/powerpoint/2010/main" val="29124034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ortada">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1434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Portada">
    <p:spTree>
      <p:nvGrpSpPr>
        <p:cNvPr id="1" name=""/>
        <p:cNvGrpSpPr/>
        <p:nvPr/>
      </p:nvGrpSpPr>
      <p:grpSpPr>
        <a:xfrm>
          <a:off x="0" y="0"/>
          <a:ext cx="0" cy="0"/>
          <a:chOff x="0" y="0"/>
          <a:chExt cx="0" cy="0"/>
        </a:xfrm>
      </p:grpSpPr>
      <p:sp>
        <p:nvSpPr>
          <p:cNvPr id="7" name="Marcador de posición de imagen 6">
            <a:extLst>
              <a:ext uri="{FF2B5EF4-FFF2-40B4-BE49-F238E27FC236}">
                <a16:creationId xmlns:a16="http://schemas.microsoft.com/office/drawing/2014/main" id="{25C35E99-BCF2-B41E-4AE1-8E3631B4239F}"/>
              </a:ext>
            </a:extLst>
          </p:cNvPr>
          <p:cNvSpPr>
            <a:spLocks noGrp="1"/>
          </p:cNvSpPr>
          <p:nvPr>
            <p:ph type="pic" sz="quarter" idx="10"/>
          </p:nvPr>
        </p:nvSpPr>
        <p:spPr>
          <a:xfrm>
            <a:off x="0" y="0"/>
            <a:ext cx="12192000" cy="6135624"/>
          </a:xfrm>
          <a:prstGeom prst="rect">
            <a:avLst/>
          </a:prstGeom>
        </p:spPr>
        <p:txBody>
          <a:bodyPr/>
          <a:lstStyle/>
          <a:p>
            <a:endParaRPr lang="es-CO"/>
          </a:p>
        </p:txBody>
      </p:sp>
    </p:spTree>
    <p:extLst>
      <p:ext uri="{BB962C8B-B14F-4D97-AF65-F5344CB8AC3E}">
        <p14:creationId xmlns:p14="http://schemas.microsoft.com/office/powerpoint/2010/main" val="1729665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Portada">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1223A221-AF65-5C15-9D7C-3228E504EC6B}"/>
              </a:ext>
            </a:extLst>
          </p:cNvPr>
          <p:cNvSpPr/>
          <p:nvPr userDrawn="1"/>
        </p:nvSpPr>
        <p:spPr>
          <a:xfrm>
            <a:off x="0" y="0"/>
            <a:ext cx="12192000" cy="6135624"/>
          </a:xfrm>
          <a:prstGeom prst="rect">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Marcador de posición de imagen 6">
            <a:extLst>
              <a:ext uri="{FF2B5EF4-FFF2-40B4-BE49-F238E27FC236}">
                <a16:creationId xmlns:a16="http://schemas.microsoft.com/office/drawing/2014/main" id="{25C35E99-BCF2-B41E-4AE1-8E3631B4239F}"/>
              </a:ext>
            </a:extLst>
          </p:cNvPr>
          <p:cNvSpPr>
            <a:spLocks noGrp="1"/>
          </p:cNvSpPr>
          <p:nvPr>
            <p:ph type="pic" sz="quarter" idx="10"/>
          </p:nvPr>
        </p:nvSpPr>
        <p:spPr>
          <a:xfrm>
            <a:off x="0" y="0"/>
            <a:ext cx="12192000" cy="6135624"/>
          </a:xfrm>
          <a:prstGeom prst="rect">
            <a:avLst/>
          </a:prstGeom>
        </p:spPr>
        <p:txBody>
          <a:bodyPr/>
          <a:lstStyle/>
          <a:p>
            <a:endParaRPr lang="es-CO"/>
          </a:p>
        </p:txBody>
      </p:sp>
    </p:spTree>
    <p:extLst>
      <p:ext uri="{BB962C8B-B14F-4D97-AF65-F5344CB8AC3E}">
        <p14:creationId xmlns:p14="http://schemas.microsoft.com/office/powerpoint/2010/main" val="32258705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rtinilla">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B7C6097C-19F9-B596-7258-4BFDE7184146}"/>
              </a:ext>
            </a:extLst>
          </p:cNvPr>
          <p:cNvSpPr>
            <a:spLocks noGrp="1"/>
          </p:cNvSpPr>
          <p:nvPr>
            <p:ph type="pic" sz="quarter" idx="10"/>
          </p:nvPr>
        </p:nvSpPr>
        <p:spPr>
          <a:xfrm>
            <a:off x="0" y="-1"/>
            <a:ext cx="6096000" cy="6804025"/>
          </a:xfrm>
          <a:prstGeom prst="rect">
            <a:avLst/>
          </a:prstGeom>
        </p:spPr>
        <p:txBody>
          <a:bodyPr/>
          <a:lstStyle/>
          <a:p>
            <a:endParaRPr lang="es-CO"/>
          </a:p>
        </p:txBody>
      </p:sp>
    </p:spTree>
    <p:extLst>
      <p:ext uri="{BB962C8B-B14F-4D97-AF65-F5344CB8AC3E}">
        <p14:creationId xmlns:p14="http://schemas.microsoft.com/office/powerpoint/2010/main" val="1422903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5251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3" name="Marcador de posición de imagen 2">
            <a:extLst>
              <a:ext uri="{FF2B5EF4-FFF2-40B4-BE49-F238E27FC236}">
                <a16:creationId xmlns:a16="http://schemas.microsoft.com/office/drawing/2014/main" id="{0FCEF74E-CFBF-505A-8E84-59945D2AF374}"/>
              </a:ext>
            </a:extLst>
          </p:cNvPr>
          <p:cNvSpPr>
            <a:spLocks noGrp="1"/>
          </p:cNvSpPr>
          <p:nvPr>
            <p:ph type="pic" sz="quarter" idx="10"/>
          </p:nvPr>
        </p:nvSpPr>
        <p:spPr>
          <a:xfrm>
            <a:off x="6096000" y="0"/>
            <a:ext cx="6096000" cy="6807200"/>
          </a:xfrm>
          <a:prstGeom prst="rect">
            <a:avLst/>
          </a:prstGeom>
        </p:spPr>
        <p:txBody>
          <a:bodyPr/>
          <a:lstStyle/>
          <a:p>
            <a:endParaRPr lang="es-CO"/>
          </a:p>
        </p:txBody>
      </p:sp>
    </p:spTree>
    <p:extLst>
      <p:ext uri="{BB962C8B-B14F-4D97-AF65-F5344CB8AC3E}">
        <p14:creationId xmlns:p14="http://schemas.microsoft.com/office/powerpoint/2010/main" val="2377403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2" name="Marcador de posición de imagen 2">
            <a:extLst>
              <a:ext uri="{FF2B5EF4-FFF2-40B4-BE49-F238E27FC236}">
                <a16:creationId xmlns:a16="http://schemas.microsoft.com/office/drawing/2014/main" id="{3A33630D-A836-B474-17A6-58BC0CA0E88B}"/>
              </a:ext>
            </a:extLst>
          </p:cNvPr>
          <p:cNvSpPr>
            <a:spLocks noGrp="1"/>
          </p:cNvSpPr>
          <p:nvPr>
            <p:ph type="pic" sz="quarter" idx="10"/>
          </p:nvPr>
        </p:nvSpPr>
        <p:spPr>
          <a:xfrm>
            <a:off x="0" y="0"/>
            <a:ext cx="6096000" cy="6807200"/>
          </a:xfrm>
          <a:prstGeom prst="rect">
            <a:avLst/>
          </a:prstGeom>
        </p:spPr>
        <p:txBody>
          <a:bodyPr/>
          <a:lstStyle/>
          <a:p>
            <a:endParaRPr lang="es-CO"/>
          </a:p>
        </p:txBody>
      </p:sp>
    </p:spTree>
    <p:extLst>
      <p:ext uri="{BB962C8B-B14F-4D97-AF65-F5344CB8AC3E}">
        <p14:creationId xmlns:p14="http://schemas.microsoft.com/office/powerpoint/2010/main" val="2912403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rtinilla">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B7C6097C-19F9-B596-7258-4BFDE7184146}"/>
              </a:ext>
            </a:extLst>
          </p:cNvPr>
          <p:cNvSpPr>
            <a:spLocks noGrp="1"/>
          </p:cNvSpPr>
          <p:nvPr>
            <p:ph type="pic" sz="quarter" idx="10"/>
          </p:nvPr>
        </p:nvSpPr>
        <p:spPr>
          <a:xfrm>
            <a:off x="0" y="0"/>
            <a:ext cx="6096000" cy="6800850"/>
          </a:xfrm>
          <a:prstGeom prst="rect">
            <a:avLst/>
          </a:prstGeom>
        </p:spPr>
        <p:txBody>
          <a:bodyPr/>
          <a:lstStyle/>
          <a:p>
            <a:endParaRPr lang="es-CO"/>
          </a:p>
        </p:txBody>
      </p:sp>
    </p:spTree>
    <p:extLst>
      <p:ext uri="{BB962C8B-B14F-4D97-AF65-F5344CB8AC3E}">
        <p14:creationId xmlns:p14="http://schemas.microsoft.com/office/powerpoint/2010/main" val="1422903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5251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sv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D4E4B442-9CA7-3864-EBA7-4A5108BD5ED5}"/>
              </a:ext>
            </a:extLst>
          </p:cNvPr>
          <p:cNvSpPr/>
          <p:nvPr userDrawn="1"/>
        </p:nvSpPr>
        <p:spPr>
          <a:xfrm>
            <a:off x="0" y="6808753"/>
            <a:ext cx="12192000" cy="58448"/>
          </a:xfrm>
          <a:prstGeom prst="rect">
            <a:avLst/>
          </a:prstGeom>
          <a:solidFill>
            <a:srgbClr val="962D4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4" name="Gráfico 3">
            <a:extLst>
              <a:ext uri="{FF2B5EF4-FFF2-40B4-BE49-F238E27FC236}">
                <a16:creationId xmlns:a16="http://schemas.microsoft.com/office/drawing/2014/main" id="{7C7217FA-48B9-4F9B-626C-6F5659B1362D}"/>
              </a:ext>
            </a:extLst>
          </p:cNvPr>
          <p:cNvPicPr>
            <a:picLocks noChangeAspect="1"/>
          </p:cNvPicPr>
          <p:nvPr userDrawn="1"/>
        </p:nvPicPr>
        <p:blipFill>
          <a:blip r:embed="rId14">
            <a:extLst>
              <a:ext uri="{96DAC541-7B7A-43D3-8B79-37D633B846F1}">
                <asvg:svgBlip xmlns:asvg="http://schemas.microsoft.com/office/drawing/2016/SVG/main" r:embed="rId15"/>
              </a:ext>
            </a:extLst>
          </a:blip>
          <a:stretch>
            <a:fillRect/>
          </a:stretch>
        </p:blipFill>
        <p:spPr>
          <a:xfrm>
            <a:off x="10256331" y="242723"/>
            <a:ext cx="1656229" cy="497052"/>
          </a:xfrm>
          <a:prstGeom prst="rect">
            <a:avLst/>
          </a:prstGeom>
        </p:spPr>
      </p:pic>
    </p:spTree>
    <p:extLst>
      <p:ext uri="{BB962C8B-B14F-4D97-AF65-F5344CB8AC3E}">
        <p14:creationId xmlns:p14="http://schemas.microsoft.com/office/powerpoint/2010/main" val="2913677669"/>
      </p:ext>
    </p:extLst>
  </p:cSld>
  <p:clrMap bg1="lt1" tx1="dk1" bg2="lt2" tx2="dk2" accent1="accent1" accent2="accent2" accent3="accent3" accent4="accent4" accent5="accent5" accent6="accent6" hlink="hlink" folHlink="folHlink"/>
  <p:sldLayoutIdLst>
    <p:sldLayoutId id="2147483665" r:id="rId1"/>
    <p:sldLayoutId id="2147483678" r:id="rId2"/>
    <p:sldLayoutId id="2147483677" r:id="rId3"/>
    <p:sldLayoutId id="2147483671" r:id="rId4"/>
    <p:sldLayoutId id="2147483672" r:id="rId5"/>
    <p:sldLayoutId id="2147483673" r:id="rId6"/>
    <p:sldLayoutId id="2147483674" r:id="rId7"/>
    <p:sldLayoutId id="2147483666" r:id="rId8"/>
    <p:sldLayoutId id="2147483667" r:id="rId9"/>
    <p:sldLayoutId id="2147483668" r:id="rId10"/>
    <p:sldLayoutId id="214748366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svg"/></Relationships>
</file>

<file path=ppt/slides/_rels/slide1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7.png"/><Relationship Id="rId7" Type="http://schemas.openxmlformats.org/officeDocument/2006/relationships/diagramColors" Target="../diagrams/colors4.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10" Type="http://schemas.openxmlformats.org/officeDocument/2006/relationships/hyperlink" Target="https://www.ibm.com/topics/large-language-models" TargetMode="External"/><Relationship Id="rId4" Type="http://schemas.openxmlformats.org/officeDocument/2006/relationships/diagramData" Target="../diagrams/data4.xml"/><Relationship Id="rId9" Type="http://schemas.openxmlformats.org/officeDocument/2006/relationships/hyperlink" Target="https://www.vellum.ai/llm-leaderboard" TargetMode="Externa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image" Target="../media/image8.png"/><Relationship Id="rId7" Type="http://schemas.openxmlformats.org/officeDocument/2006/relationships/diagramQuickStyle" Target="../diagrams/quickStyle5.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Layout" Target="../diagrams/layout5.xml"/><Relationship Id="rId5" Type="http://schemas.openxmlformats.org/officeDocument/2006/relationships/diagramData" Target="../diagrams/data5.xml"/><Relationship Id="rId10" Type="http://schemas.openxmlformats.org/officeDocument/2006/relationships/hyperlink" Target="https://platform.openai.com/docs/concepts" TargetMode="External"/><Relationship Id="rId4" Type="http://schemas.openxmlformats.org/officeDocument/2006/relationships/hyperlink" Target="https://www.promptingguide.ai/models/gemini" TargetMode="External"/><Relationship Id="rId9" Type="http://schemas.microsoft.com/office/2007/relationships/diagramDrawing" Target="../diagrams/drawing5.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platform.openai.com/tokenizer" TargetMode="External"/><Relationship Id="rId7" Type="http://schemas.openxmlformats.org/officeDocument/2006/relationships/hyperlink" Target="https://docs.mistral.ai/guides/tokenization/"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www.vellum.ai/llm-leaderboard" TargetMode="Externa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suryamaddula.medium.com/neuro-symbolic-ai-an-emerging-class-of-ai-workloads-a-novel-area-of-research-8e330715d83e" TargetMode="External"/><Relationship Id="rId5" Type="http://schemas.openxmlformats.org/officeDocument/2006/relationships/hyperlink" Target="https://towardsdatascience.com/symbolic-vs-subsymbolic-ai-paradigms-for-ai-explainability-6e3982c6948a" TargetMode="External"/><Relationship Id="rId4" Type="http://schemas.openxmlformats.org/officeDocument/2006/relationships/hyperlink" Target="https://www.ibm.com/topics/artificial-intelligence"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ibm.com/think/topics/artificial-intelligence-type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ibm.com/think/topics/artificial-intelligence-types"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https://www.forbes.com/sites/bernardmarr/2024/05/10/11-barriers-to-effective-ai-adoption-and-how-to-overcome-them/"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Marcador de posición de imagen 26">
            <a:extLst>
              <a:ext uri="{FF2B5EF4-FFF2-40B4-BE49-F238E27FC236}">
                <a16:creationId xmlns:a16="http://schemas.microsoft.com/office/drawing/2014/main" id="{58C6BED9-C76C-19D2-74BC-C7736C025C82}"/>
              </a:ext>
            </a:extLst>
          </p:cNvPr>
          <p:cNvPicPr>
            <a:picLocks noGrp="1" noChangeAspect="1"/>
          </p:cNvPicPr>
          <p:nvPr>
            <p:ph type="pic" sz="quarter" idx="10"/>
          </p:nvPr>
        </p:nvPicPr>
        <p:blipFill rotWithShape="1">
          <a:blip r:embed="rId2"/>
          <a:srcRect t="4231" b="17576"/>
          <a:stretch/>
        </p:blipFill>
        <p:spPr>
          <a:xfrm>
            <a:off x="0" y="0"/>
            <a:ext cx="12192000" cy="5364000"/>
          </a:xfrm>
        </p:spPr>
      </p:pic>
      <p:sp>
        <p:nvSpPr>
          <p:cNvPr id="19" name="Rectángulo 18">
            <a:extLst>
              <a:ext uri="{FF2B5EF4-FFF2-40B4-BE49-F238E27FC236}">
                <a16:creationId xmlns:a16="http://schemas.microsoft.com/office/drawing/2014/main" id="{5BE2712E-97FB-1C91-B610-443C04854975}"/>
              </a:ext>
            </a:extLst>
          </p:cNvPr>
          <p:cNvSpPr/>
          <p:nvPr/>
        </p:nvSpPr>
        <p:spPr>
          <a:xfrm>
            <a:off x="0" y="0"/>
            <a:ext cx="12192000" cy="5364000"/>
          </a:xfrm>
          <a:prstGeom prst="rect">
            <a:avLst/>
          </a:prstGeom>
          <a:solidFill>
            <a:schemeClr val="tx1">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 name="CuadroTexto 5">
            <a:extLst>
              <a:ext uri="{FF2B5EF4-FFF2-40B4-BE49-F238E27FC236}">
                <a16:creationId xmlns:a16="http://schemas.microsoft.com/office/drawing/2014/main" id="{7A75034A-50CF-FDB8-641C-82D28D3778D6}"/>
              </a:ext>
            </a:extLst>
          </p:cNvPr>
          <p:cNvSpPr txBox="1"/>
          <p:nvPr/>
        </p:nvSpPr>
        <p:spPr>
          <a:xfrm>
            <a:off x="3430361" y="1631625"/>
            <a:ext cx="5331278" cy="2308324"/>
          </a:xfrm>
          <a:prstGeom prst="rect">
            <a:avLst/>
          </a:prstGeom>
          <a:noFill/>
          <a:ln>
            <a:noFill/>
          </a:ln>
        </p:spPr>
        <p:txBody>
          <a:bodyPr wrap="square" rtlCol="0">
            <a:spAutoFit/>
          </a:bodyPr>
          <a:lstStyle/>
          <a:p>
            <a:pPr algn="ctr"/>
            <a:r>
              <a:rPr lang="es-ES" sz="2400" spc="300">
                <a:solidFill>
                  <a:schemeClr val="bg1"/>
                </a:solidFill>
                <a:latin typeface="Futura Std Condensed ExtBd" panose="020B0806020204030204" pitchFamily="34" charset="0"/>
                <a:cs typeface="Arial Black" panose="020B0604020202020204" pitchFamily="34" charset="0"/>
              </a:rPr>
              <a:t>Inteligencia Artificial para Investigación de Mercados Internacionales: </a:t>
            </a:r>
          </a:p>
          <a:p>
            <a:pPr algn="ctr"/>
            <a:endParaRPr lang="es-ES" sz="2400" spc="300">
              <a:solidFill>
                <a:schemeClr val="bg1"/>
              </a:solidFill>
              <a:latin typeface="Futura Std Condensed ExtBd" panose="020B0806020204030204" pitchFamily="34" charset="0"/>
              <a:cs typeface="Arial Black" panose="020B0604020202020204" pitchFamily="34" charset="0"/>
            </a:endParaRPr>
          </a:p>
          <a:p>
            <a:pPr algn="ctr"/>
            <a:r>
              <a:rPr lang="es-ES" sz="2400" spc="300">
                <a:solidFill>
                  <a:schemeClr val="bg1"/>
                </a:solidFill>
                <a:latin typeface="Futura Std Condensed ExtBd" panose="020B0806020204030204" pitchFamily="34" charset="0"/>
                <a:cs typeface="Arial Black" panose="020B0604020202020204" pitchFamily="34" charset="0"/>
              </a:rPr>
              <a:t>Ética, Sesgos y </a:t>
            </a:r>
            <a:r>
              <a:rPr lang="es-ES" sz="2400" spc="300" err="1">
                <a:solidFill>
                  <a:schemeClr val="bg1"/>
                </a:solidFill>
                <a:latin typeface="Futura Std Condensed ExtBd" panose="020B0806020204030204" pitchFamily="34" charset="0"/>
                <a:cs typeface="Arial Black" panose="020B0604020202020204" pitchFamily="34" charset="0"/>
              </a:rPr>
              <a:t>Prompts</a:t>
            </a:r>
            <a:r>
              <a:rPr lang="es-ES" sz="2400" spc="300">
                <a:solidFill>
                  <a:schemeClr val="bg1"/>
                </a:solidFill>
                <a:latin typeface="Futura Std Condensed ExtBd" panose="020B0806020204030204" pitchFamily="34" charset="0"/>
                <a:cs typeface="Arial Black" panose="020B0604020202020204" pitchFamily="34" charset="0"/>
              </a:rPr>
              <a:t> Efectivos</a:t>
            </a:r>
            <a:endParaRPr lang="es-CO" sz="2400" spc="300">
              <a:solidFill>
                <a:schemeClr val="bg1"/>
              </a:solidFill>
              <a:latin typeface="Futura Std Condensed ExtBd" panose="020B0806020204030204" pitchFamily="34" charset="0"/>
              <a:cs typeface="Arial Black" panose="020B0604020202020204" pitchFamily="34" charset="0"/>
            </a:endParaRPr>
          </a:p>
        </p:txBody>
      </p:sp>
      <p:sp>
        <p:nvSpPr>
          <p:cNvPr id="7" name="CuadroTexto 6">
            <a:extLst>
              <a:ext uri="{FF2B5EF4-FFF2-40B4-BE49-F238E27FC236}">
                <a16:creationId xmlns:a16="http://schemas.microsoft.com/office/drawing/2014/main" id="{534827FD-B654-5BF5-A401-3F547B0556AB}"/>
              </a:ext>
            </a:extLst>
          </p:cNvPr>
          <p:cNvSpPr txBox="1"/>
          <p:nvPr/>
        </p:nvSpPr>
        <p:spPr>
          <a:xfrm>
            <a:off x="3021021" y="5346681"/>
            <a:ext cx="6442363" cy="481670"/>
          </a:xfrm>
          <a:prstGeom prst="rect">
            <a:avLst/>
          </a:prstGeom>
          <a:solidFill>
            <a:srgbClr val="DD1C1A"/>
          </a:solidFill>
          <a:ln>
            <a:noFill/>
          </a:ln>
        </p:spPr>
        <p:txBody>
          <a:bodyPr wrap="square" rtlCol="0" anchor="ctr">
            <a:spAutoFit/>
          </a:bodyPr>
          <a:lstStyle/>
          <a:p>
            <a:pPr algn="ctr">
              <a:lnSpc>
                <a:spcPts val="3400"/>
              </a:lnSpc>
            </a:pPr>
            <a:r>
              <a:rPr lang="es-CO" sz="2000" b="1" spc="600">
                <a:solidFill>
                  <a:schemeClr val="bg1"/>
                </a:solidFill>
                <a:latin typeface="Futura Std Condensed ExtBd" panose="020B0806020204030204" pitchFamily="34" charset="0"/>
                <a:cs typeface="Arial Black" panose="020B0604020202020204" pitchFamily="34" charset="0"/>
              </a:rPr>
              <a:t>WORKSHOP- 2024</a:t>
            </a:r>
          </a:p>
        </p:txBody>
      </p:sp>
      <p:sp>
        <p:nvSpPr>
          <p:cNvPr id="20" name="CuadroTexto 19">
            <a:extLst>
              <a:ext uri="{FF2B5EF4-FFF2-40B4-BE49-F238E27FC236}">
                <a16:creationId xmlns:a16="http://schemas.microsoft.com/office/drawing/2014/main" id="{93438C40-5C6C-7650-0E91-27C4D44E2CBF}"/>
              </a:ext>
            </a:extLst>
          </p:cNvPr>
          <p:cNvSpPr txBox="1"/>
          <p:nvPr/>
        </p:nvSpPr>
        <p:spPr>
          <a:xfrm>
            <a:off x="3021020" y="5830966"/>
            <a:ext cx="6442363" cy="646331"/>
          </a:xfrm>
          <a:prstGeom prst="rect">
            <a:avLst/>
          </a:prstGeom>
          <a:noFill/>
          <a:ln>
            <a:noFill/>
          </a:ln>
        </p:spPr>
        <p:txBody>
          <a:bodyPr wrap="square" rtlCol="0" anchor="ctr">
            <a:spAutoFit/>
          </a:bodyPr>
          <a:lstStyle/>
          <a:p>
            <a:pPr algn="ctr"/>
            <a:r>
              <a:rPr lang="es-CO" sz="1200" spc="600">
                <a:latin typeface="Futura Std Book" panose="020B0502020204020303" pitchFamily="34" charset="77"/>
                <a:cs typeface="Arial Black" panose="020B0604020202020204" pitchFamily="34" charset="0"/>
              </a:rPr>
              <a:t>MARÍA PAULA DÍAZ</a:t>
            </a:r>
          </a:p>
          <a:p>
            <a:pPr algn="ctr"/>
            <a:r>
              <a:rPr lang="es-CO" sz="1200" spc="600">
                <a:latin typeface="Futura Std Book" panose="020B0502020204020303" pitchFamily="34" charset="77"/>
                <a:cs typeface="Arial Black" panose="020B0604020202020204" pitchFamily="34" charset="0"/>
              </a:rPr>
              <a:t>NICOLAS RIVERA</a:t>
            </a:r>
          </a:p>
          <a:p>
            <a:pPr algn="ctr"/>
            <a:r>
              <a:rPr lang="es-CO" sz="1200" spc="600">
                <a:latin typeface="Futura Std Book" panose="020B0502020204020303" pitchFamily="34" charset="77"/>
                <a:cs typeface="Arial Black" panose="020B0604020202020204" pitchFamily="34" charset="0"/>
              </a:rPr>
              <a:t>NESTOR ENRIQUE FORERO</a:t>
            </a:r>
          </a:p>
        </p:txBody>
      </p:sp>
      <p:grpSp>
        <p:nvGrpSpPr>
          <p:cNvPr id="23" name="Grupo 22">
            <a:extLst>
              <a:ext uri="{FF2B5EF4-FFF2-40B4-BE49-F238E27FC236}">
                <a16:creationId xmlns:a16="http://schemas.microsoft.com/office/drawing/2014/main" id="{D74E3B74-DC18-95EB-01B5-86804EE3F39A}"/>
              </a:ext>
            </a:extLst>
          </p:cNvPr>
          <p:cNvGrpSpPr/>
          <p:nvPr/>
        </p:nvGrpSpPr>
        <p:grpSpPr>
          <a:xfrm>
            <a:off x="8617528" y="625514"/>
            <a:ext cx="3574472" cy="461024"/>
            <a:chOff x="8617528" y="164070"/>
            <a:chExt cx="3574472" cy="461024"/>
          </a:xfrm>
        </p:grpSpPr>
        <p:sp>
          <p:nvSpPr>
            <p:cNvPr id="21" name="CuadroTexto 20">
              <a:extLst>
                <a:ext uri="{FF2B5EF4-FFF2-40B4-BE49-F238E27FC236}">
                  <a16:creationId xmlns:a16="http://schemas.microsoft.com/office/drawing/2014/main" id="{228C6795-E3AC-78B1-A5F3-8FAE8CC96E02}"/>
                </a:ext>
              </a:extLst>
            </p:cNvPr>
            <p:cNvSpPr txBox="1"/>
            <p:nvPr/>
          </p:nvSpPr>
          <p:spPr>
            <a:xfrm>
              <a:off x="8617528" y="164070"/>
              <a:ext cx="3315564" cy="461024"/>
            </a:xfrm>
            <a:prstGeom prst="rect">
              <a:avLst/>
            </a:prstGeom>
            <a:noFill/>
            <a:ln>
              <a:noFill/>
            </a:ln>
          </p:spPr>
          <p:txBody>
            <a:bodyPr wrap="square" rtlCol="0" anchor="ctr">
              <a:spAutoFit/>
            </a:bodyPr>
            <a:lstStyle/>
            <a:p>
              <a:pPr algn="r">
                <a:lnSpc>
                  <a:spcPts val="3400"/>
                </a:lnSpc>
              </a:pPr>
              <a:r>
                <a:rPr lang="es-CO" sz="1200" spc="600">
                  <a:solidFill>
                    <a:schemeClr val="bg1"/>
                  </a:solidFill>
                  <a:latin typeface="Futura Std Book" panose="020B0502020204020303" pitchFamily="34" charset="77"/>
                  <a:cs typeface="Arial Black" panose="020B0604020202020204" pitchFamily="34" charset="0"/>
                </a:rPr>
                <a:t>EXPORTACIONES</a:t>
              </a:r>
            </a:p>
          </p:txBody>
        </p:sp>
        <p:sp>
          <p:nvSpPr>
            <p:cNvPr id="22" name="Rectángulo 21">
              <a:extLst>
                <a:ext uri="{FF2B5EF4-FFF2-40B4-BE49-F238E27FC236}">
                  <a16:creationId xmlns:a16="http://schemas.microsoft.com/office/drawing/2014/main" id="{C6B90549-0D5C-B5CA-56E0-97DB59726B06}"/>
                </a:ext>
              </a:extLst>
            </p:cNvPr>
            <p:cNvSpPr/>
            <p:nvPr/>
          </p:nvSpPr>
          <p:spPr>
            <a:xfrm>
              <a:off x="11933092" y="338327"/>
              <a:ext cx="258908" cy="239428"/>
            </a:xfrm>
            <a:prstGeom prst="rect">
              <a:avLst/>
            </a:prstGeom>
            <a:solidFill>
              <a:srgbClr val="DD1C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grpSp>
      <p:pic>
        <p:nvPicPr>
          <p:cNvPr id="3" name="Imagen 2">
            <a:extLst>
              <a:ext uri="{FF2B5EF4-FFF2-40B4-BE49-F238E27FC236}">
                <a16:creationId xmlns:a16="http://schemas.microsoft.com/office/drawing/2014/main" id="{3BEA0F16-40FB-41F7-A336-C7185772F14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346529" y="387800"/>
            <a:ext cx="2201655" cy="660740"/>
          </a:xfrm>
          <a:prstGeom prst="rect">
            <a:avLst/>
          </a:prstGeom>
        </p:spPr>
      </p:pic>
    </p:spTree>
    <p:extLst>
      <p:ext uri="{BB962C8B-B14F-4D97-AF65-F5344CB8AC3E}">
        <p14:creationId xmlns:p14="http://schemas.microsoft.com/office/powerpoint/2010/main" val="8313781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descr="Gráfico&#10;&#10;Descripción generada automáticamente">
            <a:extLst>
              <a:ext uri="{FF2B5EF4-FFF2-40B4-BE49-F238E27FC236}">
                <a16:creationId xmlns:a16="http://schemas.microsoft.com/office/drawing/2014/main" id="{80BF1B61-ED73-9CA0-6AD1-383FE94A8C34}"/>
              </a:ext>
            </a:extLst>
          </p:cNvPr>
          <p:cNvPicPr>
            <a:picLocks noChangeAspect="1"/>
          </p:cNvPicPr>
          <p:nvPr/>
        </p:nvPicPr>
        <p:blipFill>
          <a:blip r:embed="rId3"/>
          <a:stretch>
            <a:fillRect/>
          </a:stretch>
        </p:blipFill>
        <p:spPr>
          <a:xfrm>
            <a:off x="6494442" y="1800727"/>
            <a:ext cx="5611998" cy="3256546"/>
          </a:xfrm>
          <a:prstGeom prst="rect">
            <a:avLst/>
          </a:prstGeom>
        </p:spPr>
      </p:pic>
      <p:graphicFrame>
        <p:nvGraphicFramePr>
          <p:cNvPr id="13" name="CuadroTexto 3">
            <a:extLst>
              <a:ext uri="{FF2B5EF4-FFF2-40B4-BE49-F238E27FC236}">
                <a16:creationId xmlns:a16="http://schemas.microsoft.com/office/drawing/2014/main" id="{6C2921FE-B2A8-3F52-8B55-9A5D3E944A57}"/>
              </a:ext>
            </a:extLst>
          </p:cNvPr>
          <p:cNvGraphicFramePr/>
          <p:nvPr>
            <p:extLst>
              <p:ext uri="{D42A27DB-BD31-4B8C-83A1-F6EECF244321}">
                <p14:modId xmlns:p14="http://schemas.microsoft.com/office/powerpoint/2010/main" val="3772645631"/>
              </p:ext>
            </p:extLst>
          </p:nvPr>
        </p:nvGraphicFramePr>
        <p:xfrm>
          <a:off x="315074" y="1121230"/>
          <a:ext cx="6094602" cy="52634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5" name="CuadroTexto 14">
            <a:extLst>
              <a:ext uri="{FF2B5EF4-FFF2-40B4-BE49-F238E27FC236}">
                <a16:creationId xmlns:a16="http://schemas.microsoft.com/office/drawing/2014/main" id="{3F17C73B-84EE-0DD7-F951-00F1A40D58E2}"/>
              </a:ext>
            </a:extLst>
          </p:cNvPr>
          <p:cNvSpPr txBox="1"/>
          <p:nvPr/>
        </p:nvSpPr>
        <p:spPr>
          <a:xfrm>
            <a:off x="6494442" y="6433191"/>
            <a:ext cx="1149621" cy="261610"/>
          </a:xfrm>
          <a:prstGeom prst="rect">
            <a:avLst/>
          </a:prstGeom>
          <a:noFill/>
        </p:spPr>
        <p:txBody>
          <a:bodyPr wrap="square">
            <a:spAutoFit/>
          </a:bodyPr>
          <a:lstStyle/>
          <a:p>
            <a:pPr lvl="0"/>
            <a:r>
              <a:rPr lang="es-ES" sz="1050"/>
              <a:t>Fuente: </a:t>
            </a:r>
            <a:r>
              <a:rPr lang="es-ES" sz="1050">
                <a:hlinkClick r:id="rId9"/>
              </a:rPr>
              <a:t>Vellum</a:t>
            </a:r>
            <a:endParaRPr lang="es-CO" sz="1050"/>
          </a:p>
        </p:txBody>
      </p:sp>
      <p:sp>
        <p:nvSpPr>
          <p:cNvPr id="17" name="CuadroTexto 16">
            <a:extLst>
              <a:ext uri="{FF2B5EF4-FFF2-40B4-BE49-F238E27FC236}">
                <a16:creationId xmlns:a16="http://schemas.microsoft.com/office/drawing/2014/main" id="{5F601C6F-0931-EACE-6DDD-0757B7D0C045}"/>
              </a:ext>
            </a:extLst>
          </p:cNvPr>
          <p:cNvSpPr txBox="1"/>
          <p:nvPr/>
        </p:nvSpPr>
        <p:spPr>
          <a:xfrm>
            <a:off x="315074" y="6433191"/>
            <a:ext cx="1149621" cy="261610"/>
          </a:xfrm>
          <a:prstGeom prst="rect">
            <a:avLst/>
          </a:prstGeom>
          <a:noFill/>
        </p:spPr>
        <p:txBody>
          <a:bodyPr wrap="square">
            <a:spAutoFit/>
          </a:bodyPr>
          <a:lstStyle/>
          <a:p>
            <a:pPr lvl="0"/>
            <a:r>
              <a:rPr lang="es-ES" sz="1050"/>
              <a:t>Fuente: </a:t>
            </a:r>
            <a:r>
              <a:rPr lang="es-ES" sz="1050">
                <a:hlinkClick r:id="rId10"/>
              </a:rPr>
              <a:t>IBM</a:t>
            </a:r>
            <a:endParaRPr lang="es-CO" sz="1050"/>
          </a:p>
        </p:txBody>
      </p:sp>
      <p:sp>
        <p:nvSpPr>
          <p:cNvPr id="4" name="CuadroTexto 3">
            <a:extLst>
              <a:ext uri="{FF2B5EF4-FFF2-40B4-BE49-F238E27FC236}">
                <a16:creationId xmlns:a16="http://schemas.microsoft.com/office/drawing/2014/main" id="{94646304-4929-FC88-B0E2-AE05658FE888}"/>
              </a:ext>
            </a:extLst>
          </p:cNvPr>
          <p:cNvSpPr txBox="1"/>
          <p:nvPr/>
        </p:nvSpPr>
        <p:spPr>
          <a:xfrm>
            <a:off x="356064" y="344181"/>
            <a:ext cx="8826036"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¿QUE SON LOS </a:t>
            </a:r>
            <a:r>
              <a:rPr lang="es-MX" sz="2800" b="1" err="1">
                <a:solidFill>
                  <a:srgbClr val="000045"/>
                </a:solidFill>
                <a:cs typeface="Arial Black" panose="020B0604020202020204" pitchFamily="34" charset="0"/>
              </a:rPr>
              <a:t>LLMs</a:t>
            </a:r>
            <a:r>
              <a:rPr lang="es-MX" sz="2800" b="1">
                <a:solidFill>
                  <a:srgbClr val="000045"/>
                </a:solidFill>
                <a:cs typeface="Arial Black" panose="020B0604020202020204" pitchFamily="34" charset="0"/>
              </a:rPr>
              <a:t>?</a:t>
            </a:r>
          </a:p>
        </p:txBody>
      </p:sp>
      <p:cxnSp>
        <p:nvCxnSpPr>
          <p:cNvPr id="8" name="Conector recto 7">
            <a:extLst>
              <a:ext uri="{FF2B5EF4-FFF2-40B4-BE49-F238E27FC236}">
                <a16:creationId xmlns:a16="http://schemas.microsoft.com/office/drawing/2014/main" id="{0E8DC96E-E34A-C4C7-4182-D17610E32292}"/>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9243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EMINI2">
            <a:extLst>
              <a:ext uri="{FF2B5EF4-FFF2-40B4-BE49-F238E27FC236}">
                <a16:creationId xmlns:a16="http://schemas.microsoft.com/office/drawing/2014/main" id="{DB9A8E79-9634-2773-16CD-9040B2D361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9945" y="1672206"/>
            <a:ext cx="7350460" cy="3434590"/>
          </a:xfrm>
          <a:prstGeom prst="rect">
            <a:avLst/>
          </a:prstGeom>
          <a:noFill/>
          <a:extLst>
            <a:ext uri="{909E8E84-426E-40DD-AFC4-6F175D3DCCD1}">
              <a14:hiddenFill xmlns:a14="http://schemas.microsoft.com/office/drawing/2010/main">
                <a:solidFill>
                  <a:srgbClr val="FFFFFF"/>
                </a:solidFill>
              </a14:hiddenFill>
            </a:ext>
          </a:extLst>
        </p:spPr>
      </p:pic>
      <p:sp>
        <p:nvSpPr>
          <p:cNvPr id="12" name="CuadroTexto 11">
            <a:extLst>
              <a:ext uri="{FF2B5EF4-FFF2-40B4-BE49-F238E27FC236}">
                <a16:creationId xmlns:a16="http://schemas.microsoft.com/office/drawing/2014/main" id="{EF585E98-613D-408A-B9C2-C53358CB87BC}"/>
              </a:ext>
            </a:extLst>
          </p:cNvPr>
          <p:cNvSpPr txBox="1"/>
          <p:nvPr/>
        </p:nvSpPr>
        <p:spPr>
          <a:xfrm>
            <a:off x="4669945" y="4979838"/>
            <a:ext cx="2385299" cy="253916"/>
          </a:xfrm>
          <a:prstGeom prst="rect">
            <a:avLst/>
          </a:prstGeom>
          <a:noFill/>
        </p:spPr>
        <p:txBody>
          <a:bodyPr wrap="square">
            <a:spAutoFit/>
          </a:bodyPr>
          <a:lstStyle/>
          <a:p>
            <a:pPr lvl="0"/>
            <a:r>
              <a:rPr lang="es-ES" sz="1050"/>
              <a:t>Fuente: </a:t>
            </a:r>
            <a:r>
              <a:rPr lang="es-ES" sz="1050">
                <a:hlinkClick r:id="rId4"/>
              </a:rPr>
              <a:t>Prompt Engineering Guide</a:t>
            </a:r>
            <a:endParaRPr lang="es-CO" sz="1050"/>
          </a:p>
        </p:txBody>
      </p:sp>
      <p:graphicFrame>
        <p:nvGraphicFramePr>
          <p:cNvPr id="14" name="CuadroTexto 3">
            <a:extLst>
              <a:ext uri="{FF2B5EF4-FFF2-40B4-BE49-F238E27FC236}">
                <a16:creationId xmlns:a16="http://schemas.microsoft.com/office/drawing/2014/main" id="{9591005E-0549-EAEC-30D5-3C4563DDD053}"/>
              </a:ext>
            </a:extLst>
          </p:cNvPr>
          <p:cNvGraphicFramePr/>
          <p:nvPr>
            <p:extLst>
              <p:ext uri="{D42A27DB-BD31-4B8C-83A1-F6EECF244321}">
                <p14:modId xmlns:p14="http://schemas.microsoft.com/office/powerpoint/2010/main" val="1432757615"/>
              </p:ext>
            </p:extLst>
          </p:nvPr>
        </p:nvGraphicFramePr>
        <p:xfrm>
          <a:off x="171595" y="1508226"/>
          <a:ext cx="4330078" cy="401265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6" name="CuadroTexto 15">
            <a:extLst>
              <a:ext uri="{FF2B5EF4-FFF2-40B4-BE49-F238E27FC236}">
                <a16:creationId xmlns:a16="http://schemas.microsoft.com/office/drawing/2014/main" id="{3FA75C82-7C94-2EF7-2AD7-DEC934F5D261}"/>
              </a:ext>
            </a:extLst>
          </p:cNvPr>
          <p:cNvSpPr txBox="1"/>
          <p:nvPr/>
        </p:nvSpPr>
        <p:spPr>
          <a:xfrm>
            <a:off x="171595" y="6108706"/>
            <a:ext cx="1149621" cy="261610"/>
          </a:xfrm>
          <a:prstGeom prst="rect">
            <a:avLst/>
          </a:prstGeom>
          <a:noFill/>
        </p:spPr>
        <p:txBody>
          <a:bodyPr wrap="square">
            <a:spAutoFit/>
          </a:bodyPr>
          <a:lstStyle/>
          <a:p>
            <a:pPr lvl="0"/>
            <a:r>
              <a:rPr lang="es-ES" sz="1050"/>
              <a:t>Fuente: </a:t>
            </a:r>
            <a:r>
              <a:rPr lang="es-ES" sz="1050">
                <a:hlinkClick r:id="rId10"/>
              </a:rPr>
              <a:t>Open AI</a:t>
            </a:r>
            <a:endParaRPr lang="es-CO" sz="1050"/>
          </a:p>
        </p:txBody>
      </p:sp>
      <p:sp>
        <p:nvSpPr>
          <p:cNvPr id="4" name="CuadroTexto 3">
            <a:extLst>
              <a:ext uri="{FF2B5EF4-FFF2-40B4-BE49-F238E27FC236}">
                <a16:creationId xmlns:a16="http://schemas.microsoft.com/office/drawing/2014/main" id="{A893DDD9-E72B-F311-8FA8-88ABD9196CC4}"/>
              </a:ext>
            </a:extLst>
          </p:cNvPr>
          <p:cNvSpPr txBox="1"/>
          <p:nvPr/>
        </p:nvSpPr>
        <p:spPr>
          <a:xfrm>
            <a:off x="356064" y="344181"/>
            <a:ext cx="8826036"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¿QUÉ ES UN PROMPT?</a:t>
            </a:r>
          </a:p>
        </p:txBody>
      </p:sp>
      <p:cxnSp>
        <p:nvCxnSpPr>
          <p:cNvPr id="8" name="Conector recto 7">
            <a:extLst>
              <a:ext uri="{FF2B5EF4-FFF2-40B4-BE49-F238E27FC236}">
                <a16:creationId xmlns:a16="http://schemas.microsoft.com/office/drawing/2014/main" id="{C1415938-7647-FA35-BDFA-DE5B553A2997}"/>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26852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CuadroTexto 3">
            <a:extLst>
              <a:ext uri="{FF2B5EF4-FFF2-40B4-BE49-F238E27FC236}">
                <a16:creationId xmlns:a16="http://schemas.microsoft.com/office/drawing/2014/main" id="{CECF4E4E-FDA8-C448-E0E5-15F4224455C9}"/>
              </a:ext>
            </a:extLst>
          </p:cNvPr>
          <p:cNvGraphicFramePr/>
          <p:nvPr>
            <p:extLst>
              <p:ext uri="{D42A27DB-BD31-4B8C-83A1-F6EECF244321}">
                <p14:modId xmlns:p14="http://schemas.microsoft.com/office/powerpoint/2010/main" val="3355264297"/>
              </p:ext>
            </p:extLst>
          </p:nvPr>
        </p:nvGraphicFramePr>
        <p:xfrm>
          <a:off x="690679" y="2696071"/>
          <a:ext cx="10443041" cy="3158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CuadroTexto 14">
            <a:extLst>
              <a:ext uri="{FF2B5EF4-FFF2-40B4-BE49-F238E27FC236}">
                <a16:creationId xmlns:a16="http://schemas.microsoft.com/office/drawing/2014/main" id="{DE592810-F73E-444D-90CE-F8A5671E63AA}"/>
              </a:ext>
            </a:extLst>
          </p:cNvPr>
          <p:cNvSpPr txBox="1"/>
          <p:nvPr/>
        </p:nvSpPr>
        <p:spPr>
          <a:xfrm>
            <a:off x="678558" y="1846103"/>
            <a:ext cx="10834882" cy="736548"/>
          </a:xfrm>
          <a:prstGeom prst="rect">
            <a:avLst/>
          </a:prstGeom>
          <a:noFill/>
        </p:spPr>
        <p:txBody>
          <a:bodyPr wrap="square">
            <a:spAutoFit/>
          </a:bodyPr>
          <a:lstStyle/>
          <a:p>
            <a:pPr algn="just">
              <a:lnSpc>
                <a:spcPct val="107000"/>
              </a:lnSpc>
              <a:spcAft>
                <a:spcPts val="800"/>
              </a:spcAft>
            </a:pPr>
            <a:r>
              <a:rPr lang="es-ES" sz="2000" kern="100">
                <a:solidFill>
                  <a:srgbClr val="000045"/>
                </a:solidFill>
                <a:effectLst/>
                <a:ea typeface="Aptos" panose="020B0004020202020204" pitchFamily="34" charset="0"/>
                <a:cs typeface="Times New Roman" panose="02020603050405020304" pitchFamily="18" charset="0"/>
              </a:rPr>
              <a:t>Los modelos de generación de texto procesan el texto en fragmentos llamados tokens. Los tokens representan secuencias de caracteres que ocurren comúnmente.</a:t>
            </a:r>
            <a:endParaRPr lang="es-CO" sz="2800" kern="100">
              <a:solidFill>
                <a:srgbClr val="000045"/>
              </a:solidFill>
              <a:effectLst/>
              <a:ea typeface="Aptos" panose="020B0004020202020204" pitchFamily="34" charset="0"/>
              <a:cs typeface="Times New Roman" panose="02020603050405020304" pitchFamily="18" charset="0"/>
            </a:endParaRPr>
          </a:p>
        </p:txBody>
      </p:sp>
      <p:sp>
        <p:nvSpPr>
          <p:cNvPr id="4" name="CuadroTexto 3">
            <a:extLst>
              <a:ext uri="{FF2B5EF4-FFF2-40B4-BE49-F238E27FC236}">
                <a16:creationId xmlns:a16="http://schemas.microsoft.com/office/drawing/2014/main" id="{F5424632-B91A-4AA0-C85A-2F511D26D97E}"/>
              </a:ext>
            </a:extLst>
          </p:cNvPr>
          <p:cNvSpPr txBox="1"/>
          <p:nvPr/>
        </p:nvSpPr>
        <p:spPr>
          <a:xfrm>
            <a:off x="356064" y="344181"/>
            <a:ext cx="8826036"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TOKENS</a:t>
            </a:r>
          </a:p>
        </p:txBody>
      </p:sp>
      <p:cxnSp>
        <p:nvCxnSpPr>
          <p:cNvPr id="8" name="Conector recto 7">
            <a:extLst>
              <a:ext uri="{FF2B5EF4-FFF2-40B4-BE49-F238E27FC236}">
                <a16:creationId xmlns:a16="http://schemas.microsoft.com/office/drawing/2014/main" id="{35A52882-D971-435D-B862-2607F1B14A45}"/>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26190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drawing">
            <a:hlinkClick r:id="rId3"/>
            <a:extLst>
              <a:ext uri="{FF2B5EF4-FFF2-40B4-BE49-F238E27FC236}">
                <a16:creationId xmlns:a16="http://schemas.microsoft.com/office/drawing/2014/main" id="{EBAB4CF0-1E88-6891-5EB6-BE916226BA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3769" y="1933260"/>
            <a:ext cx="5404187" cy="3255625"/>
          </a:xfrm>
          <a:prstGeom prst="rect">
            <a:avLst/>
          </a:prstGeom>
          <a:noFill/>
          <a:extLst>
            <a:ext uri="{909E8E84-426E-40DD-AFC4-6F175D3DCCD1}">
              <a14:hiddenFill xmlns:a14="http://schemas.microsoft.com/office/drawing/2010/main">
                <a:solidFill>
                  <a:srgbClr val="FFFFFF"/>
                </a:solidFill>
              </a14:hiddenFill>
            </a:ext>
          </a:extLst>
        </p:spPr>
      </p:pic>
      <p:pic>
        <p:nvPicPr>
          <p:cNvPr id="12" name="Imagen 11" descr="Interfaz de usuario gráfica, Tabla&#10;&#10;Descripción generada automáticamente con confianza media">
            <a:extLst>
              <a:ext uri="{FF2B5EF4-FFF2-40B4-BE49-F238E27FC236}">
                <a16:creationId xmlns:a16="http://schemas.microsoft.com/office/drawing/2014/main" id="{B1ABD41B-35B7-5DD1-CD38-B0A10721443C}"/>
              </a:ext>
            </a:extLst>
          </p:cNvPr>
          <p:cNvPicPr>
            <a:picLocks noChangeAspect="1"/>
          </p:cNvPicPr>
          <p:nvPr/>
        </p:nvPicPr>
        <p:blipFill>
          <a:blip r:embed="rId5"/>
          <a:stretch>
            <a:fillRect/>
          </a:stretch>
        </p:blipFill>
        <p:spPr>
          <a:xfrm>
            <a:off x="6404045" y="1522214"/>
            <a:ext cx="5463516" cy="4492225"/>
          </a:xfrm>
          <a:prstGeom prst="rect">
            <a:avLst/>
          </a:prstGeom>
        </p:spPr>
      </p:pic>
      <p:sp>
        <p:nvSpPr>
          <p:cNvPr id="13" name="CuadroTexto 12">
            <a:extLst>
              <a:ext uri="{FF2B5EF4-FFF2-40B4-BE49-F238E27FC236}">
                <a16:creationId xmlns:a16="http://schemas.microsoft.com/office/drawing/2014/main" id="{F9E1DE15-5AB0-15AF-188C-4EC272566E14}"/>
              </a:ext>
            </a:extLst>
          </p:cNvPr>
          <p:cNvSpPr txBox="1"/>
          <p:nvPr/>
        </p:nvSpPr>
        <p:spPr>
          <a:xfrm>
            <a:off x="6404045" y="6058426"/>
            <a:ext cx="1149621" cy="261610"/>
          </a:xfrm>
          <a:prstGeom prst="rect">
            <a:avLst/>
          </a:prstGeom>
          <a:noFill/>
        </p:spPr>
        <p:txBody>
          <a:bodyPr wrap="square">
            <a:spAutoFit/>
          </a:bodyPr>
          <a:lstStyle/>
          <a:p>
            <a:pPr lvl="0"/>
            <a:r>
              <a:rPr lang="es-ES" sz="1050"/>
              <a:t>Fuente: </a:t>
            </a:r>
            <a:r>
              <a:rPr lang="es-ES" sz="1050">
                <a:hlinkClick r:id="rId6"/>
              </a:rPr>
              <a:t>Vellum</a:t>
            </a:r>
            <a:endParaRPr lang="es-CO" sz="1050"/>
          </a:p>
        </p:txBody>
      </p:sp>
      <p:sp>
        <p:nvSpPr>
          <p:cNvPr id="14" name="CuadroTexto 13">
            <a:extLst>
              <a:ext uri="{FF2B5EF4-FFF2-40B4-BE49-F238E27FC236}">
                <a16:creationId xmlns:a16="http://schemas.microsoft.com/office/drawing/2014/main" id="{0D763506-A874-B1C6-12C3-AAC8085E6F19}"/>
              </a:ext>
            </a:extLst>
          </p:cNvPr>
          <p:cNvSpPr txBox="1"/>
          <p:nvPr/>
        </p:nvSpPr>
        <p:spPr>
          <a:xfrm>
            <a:off x="383769" y="5188885"/>
            <a:ext cx="1571491" cy="253916"/>
          </a:xfrm>
          <a:prstGeom prst="rect">
            <a:avLst/>
          </a:prstGeom>
          <a:noFill/>
        </p:spPr>
        <p:txBody>
          <a:bodyPr wrap="square">
            <a:spAutoFit/>
          </a:bodyPr>
          <a:lstStyle/>
          <a:p>
            <a:pPr lvl="0"/>
            <a:r>
              <a:rPr lang="es-ES" sz="1050"/>
              <a:t>Fuente: </a:t>
            </a:r>
            <a:r>
              <a:rPr lang="es-ES" sz="1050">
                <a:hlinkClick r:id="rId7"/>
              </a:rPr>
              <a:t>MistralAI</a:t>
            </a:r>
            <a:endParaRPr lang="es-CO" sz="1050"/>
          </a:p>
        </p:txBody>
      </p:sp>
      <p:sp>
        <p:nvSpPr>
          <p:cNvPr id="4" name="CuadroTexto 3">
            <a:extLst>
              <a:ext uri="{FF2B5EF4-FFF2-40B4-BE49-F238E27FC236}">
                <a16:creationId xmlns:a16="http://schemas.microsoft.com/office/drawing/2014/main" id="{71239547-5BAD-4E5B-97B5-62E1E581317C}"/>
              </a:ext>
            </a:extLst>
          </p:cNvPr>
          <p:cNvSpPr txBox="1"/>
          <p:nvPr/>
        </p:nvSpPr>
        <p:spPr>
          <a:xfrm>
            <a:off x="356064" y="344181"/>
            <a:ext cx="8826036"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TOKENEIZER - TOKENEIZADOR</a:t>
            </a:r>
          </a:p>
        </p:txBody>
      </p:sp>
      <p:cxnSp>
        <p:nvCxnSpPr>
          <p:cNvPr id="8" name="Conector recto 7">
            <a:extLst>
              <a:ext uri="{FF2B5EF4-FFF2-40B4-BE49-F238E27FC236}">
                <a16:creationId xmlns:a16="http://schemas.microsoft.com/office/drawing/2014/main" id="{29084428-E5F9-A2DD-38E8-ED311A2B1A66}"/>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82190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4114839E-453C-D9B4-1BE0-8E55EE2CDCB1}"/>
              </a:ext>
            </a:extLst>
          </p:cNvPr>
          <p:cNvSpPr txBox="1"/>
          <p:nvPr/>
        </p:nvSpPr>
        <p:spPr>
          <a:xfrm>
            <a:off x="515589" y="1603570"/>
            <a:ext cx="10700401" cy="1262397"/>
          </a:xfrm>
          <a:prstGeom prst="rect">
            <a:avLst/>
          </a:prstGeom>
          <a:noFill/>
        </p:spPr>
        <p:txBody>
          <a:bodyPr wrap="square">
            <a:spAutoFit/>
          </a:bodyPr>
          <a:lstStyle/>
          <a:p>
            <a:pPr algn="ctr">
              <a:lnSpc>
                <a:spcPct val="107000"/>
              </a:lnSpc>
              <a:spcAft>
                <a:spcPts val="800"/>
              </a:spcAft>
            </a:pPr>
            <a:r>
              <a:rPr lang="es-ES" sz="2400" kern="100">
                <a:solidFill>
                  <a:srgbClr val="000045"/>
                </a:solidFill>
                <a:effectLst/>
                <a:ea typeface="Aptos" panose="020B0004020202020204" pitchFamily="34" charset="0"/>
                <a:cs typeface="Times New Roman" panose="02020603050405020304" pitchFamily="18" charset="0"/>
              </a:rPr>
              <a:t>Técnica para refinar prompts que involucra seleccionar las palabras, frases, símbolos y formatos correctos para obtener el mejor resultado posible de los modelos de IA.</a:t>
            </a:r>
            <a:endParaRPr lang="es-CO" sz="3200" kern="100">
              <a:solidFill>
                <a:srgbClr val="000045"/>
              </a:solidFill>
              <a:effectLst/>
              <a:ea typeface="Aptos" panose="020B0004020202020204" pitchFamily="34" charset="0"/>
              <a:cs typeface="Times New Roman" panose="02020603050405020304" pitchFamily="18" charset="0"/>
            </a:endParaRPr>
          </a:p>
        </p:txBody>
      </p:sp>
      <p:pic>
        <p:nvPicPr>
          <p:cNvPr id="5122" name="Picture 2" descr="Qué es Gemini, el modelo de IA más avanzado de Google? | WIRED">
            <a:extLst>
              <a:ext uri="{FF2B5EF4-FFF2-40B4-BE49-F238E27FC236}">
                <a16:creationId xmlns:a16="http://schemas.microsoft.com/office/drawing/2014/main" id="{E318CB93-2B17-F09A-1DB8-6832D345D8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3281" y="2855625"/>
            <a:ext cx="6225436" cy="3501808"/>
          </a:xfrm>
          <a:prstGeom prst="rect">
            <a:avLst/>
          </a:prstGeom>
          <a:noFill/>
          <a:extLst>
            <a:ext uri="{909E8E84-426E-40DD-AFC4-6F175D3DCCD1}">
              <a14:hiddenFill xmlns:a14="http://schemas.microsoft.com/office/drawing/2010/main">
                <a:solidFill>
                  <a:srgbClr val="FFFFFF"/>
                </a:solidFill>
              </a14:hiddenFill>
            </a:ext>
          </a:extLst>
        </p:spPr>
      </p:pic>
      <p:sp>
        <p:nvSpPr>
          <p:cNvPr id="8" name="CuadroTexto 7">
            <a:extLst>
              <a:ext uri="{FF2B5EF4-FFF2-40B4-BE49-F238E27FC236}">
                <a16:creationId xmlns:a16="http://schemas.microsoft.com/office/drawing/2014/main" id="{594A0A38-549B-2290-A70F-21E23B622E0C}"/>
              </a:ext>
            </a:extLst>
          </p:cNvPr>
          <p:cNvSpPr txBox="1"/>
          <p:nvPr/>
        </p:nvSpPr>
        <p:spPr>
          <a:xfrm>
            <a:off x="356063" y="344181"/>
            <a:ext cx="9713223"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nl-NL" sz="2800" b="1">
                <a:solidFill>
                  <a:srgbClr val="000045"/>
                </a:solidFill>
                <a:cs typeface="Arial Black" panose="020B0604020202020204" pitchFamily="34" charset="0"/>
              </a:rPr>
              <a:t>INGENIERÍA DE PROMPTS - PROMPT ENGINEERING</a:t>
            </a:r>
          </a:p>
        </p:txBody>
      </p:sp>
      <p:cxnSp>
        <p:nvCxnSpPr>
          <p:cNvPr id="9" name="Conector recto 8">
            <a:extLst>
              <a:ext uri="{FF2B5EF4-FFF2-40B4-BE49-F238E27FC236}">
                <a16:creationId xmlns:a16="http://schemas.microsoft.com/office/drawing/2014/main" id="{0F523CE1-EB67-18A0-1553-EDF55F192DF4}"/>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67802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a 9">
            <a:extLst>
              <a:ext uri="{FF2B5EF4-FFF2-40B4-BE49-F238E27FC236}">
                <a16:creationId xmlns:a16="http://schemas.microsoft.com/office/drawing/2014/main" id="{17B71E99-5FD2-FAED-968A-71B325F58279}"/>
              </a:ext>
            </a:extLst>
          </p:cNvPr>
          <p:cNvGraphicFramePr>
            <a:graphicFrameLocks noGrp="1"/>
          </p:cNvGraphicFramePr>
          <p:nvPr>
            <p:extLst>
              <p:ext uri="{D42A27DB-BD31-4B8C-83A1-F6EECF244321}">
                <p14:modId xmlns:p14="http://schemas.microsoft.com/office/powerpoint/2010/main" val="4117175103"/>
              </p:ext>
            </p:extLst>
          </p:nvPr>
        </p:nvGraphicFramePr>
        <p:xfrm>
          <a:off x="690679" y="2908026"/>
          <a:ext cx="10515600" cy="3431953"/>
        </p:xfrm>
        <a:graphic>
          <a:graphicData uri="http://schemas.openxmlformats.org/drawingml/2006/table">
            <a:tbl>
              <a:tblPr/>
              <a:tblGrid>
                <a:gridCol w="4760565">
                  <a:extLst>
                    <a:ext uri="{9D8B030D-6E8A-4147-A177-3AD203B41FA5}">
                      <a16:colId xmlns:a16="http://schemas.microsoft.com/office/drawing/2014/main" val="1529312887"/>
                    </a:ext>
                  </a:extLst>
                </a:gridCol>
                <a:gridCol w="5755035">
                  <a:extLst>
                    <a:ext uri="{9D8B030D-6E8A-4147-A177-3AD203B41FA5}">
                      <a16:colId xmlns:a16="http://schemas.microsoft.com/office/drawing/2014/main" val="3006961778"/>
                    </a:ext>
                  </a:extLst>
                </a:gridCol>
              </a:tblGrid>
              <a:tr h="415394">
                <a:tc>
                  <a:txBody>
                    <a:bodyPr/>
                    <a:lstStyle/>
                    <a:p>
                      <a:pPr algn="ctr" fontAlgn="ctr"/>
                      <a:r>
                        <a:rPr lang="es-CO" sz="1500" b="1" i="0" u="none" strike="noStrike">
                          <a:solidFill>
                            <a:srgbClr val="FFFFFF"/>
                          </a:solidFill>
                          <a:effectLst/>
                          <a:highlight>
                            <a:srgbClr val="002060"/>
                          </a:highlight>
                          <a:latin typeface="+mj-lt"/>
                        </a:rPr>
                        <a:t>Peor</a:t>
                      </a:r>
                    </a:p>
                  </a:txBody>
                  <a:tcPr marL="5525" marR="5525" marT="5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ctr" fontAlgn="ctr"/>
                      <a:r>
                        <a:rPr lang="es-CO" sz="1500" b="1" i="0" u="none" strike="noStrike">
                          <a:solidFill>
                            <a:srgbClr val="FFFFFF"/>
                          </a:solidFill>
                          <a:effectLst/>
                          <a:highlight>
                            <a:srgbClr val="002060"/>
                          </a:highlight>
                          <a:latin typeface="+mj-lt"/>
                        </a:rPr>
                        <a:t>Mejor</a:t>
                      </a:r>
                    </a:p>
                  </a:txBody>
                  <a:tcPr marL="5525" marR="5525" marT="5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extLst>
                  <a:ext uri="{0D108BD9-81ED-4DB2-BD59-A6C34878D82A}">
                    <a16:rowId xmlns:a16="http://schemas.microsoft.com/office/drawing/2014/main" val="3526333375"/>
                  </a:ext>
                </a:extLst>
              </a:tr>
              <a:tr h="696129">
                <a:tc>
                  <a:txBody>
                    <a:bodyPr/>
                    <a:lstStyle/>
                    <a:p>
                      <a:pPr algn="ctr" fontAlgn="ctr"/>
                      <a:r>
                        <a:rPr lang="es-ES" sz="1500" b="0" i="0" u="none" strike="noStrike">
                          <a:solidFill>
                            <a:srgbClr val="000045"/>
                          </a:solidFill>
                          <a:effectLst/>
                          <a:latin typeface="+mn-lt"/>
                        </a:rPr>
                        <a:t>¿Cómo puedo sumar números en Excel?</a:t>
                      </a:r>
                    </a:p>
                  </a:txBody>
                  <a:tcPr marL="5525" marR="5525" marT="5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s-ES" sz="1500" b="0" i="0" u="none" strike="noStrike">
                          <a:solidFill>
                            <a:srgbClr val="000045"/>
                          </a:solidFill>
                          <a:effectLst/>
                          <a:latin typeface="+mn-lt"/>
                        </a:rPr>
                        <a:t>¿Cómo puedo sumar una fila de montos en dólares en Excel? Quiero hacer esto automáticamente para toda la hoja con los totales al final en una columna llamada 'Total'.</a:t>
                      </a:r>
                    </a:p>
                  </a:txBody>
                  <a:tcPr marL="5525" marR="5525" marT="5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66859406"/>
                  </a:ext>
                </a:extLst>
              </a:tr>
              <a:tr h="464086">
                <a:tc>
                  <a:txBody>
                    <a:bodyPr/>
                    <a:lstStyle/>
                    <a:p>
                      <a:pPr algn="ctr" fontAlgn="ctr"/>
                      <a:r>
                        <a:rPr lang="es-CO" sz="1500" b="0" i="0" u="none" strike="noStrike">
                          <a:solidFill>
                            <a:srgbClr val="000045"/>
                          </a:solidFill>
                          <a:effectLst/>
                          <a:latin typeface="+mn-lt"/>
                        </a:rPr>
                        <a:t>¿Quién es el presidente?</a:t>
                      </a:r>
                    </a:p>
                  </a:txBody>
                  <a:tcPr marL="5525" marR="5525" marT="5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s-ES" sz="1500" b="0" i="0" u="none" strike="noStrike">
                          <a:solidFill>
                            <a:srgbClr val="000045"/>
                          </a:solidFill>
                          <a:effectLst/>
                          <a:latin typeface="+mn-lt"/>
                        </a:rPr>
                        <a:t>¿Quién era el presidente de México en 2021 y con qué frecuencia se celebran las elecciones?</a:t>
                      </a:r>
                    </a:p>
                  </a:txBody>
                  <a:tcPr marL="5525" marR="5525" marT="5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89804757"/>
                  </a:ext>
                </a:extLst>
              </a:tr>
              <a:tr h="928172">
                <a:tc>
                  <a:txBody>
                    <a:bodyPr/>
                    <a:lstStyle/>
                    <a:p>
                      <a:pPr algn="ctr" fontAlgn="ctr"/>
                      <a:r>
                        <a:rPr lang="es-ES" sz="1500" b="0" i="0" u="none" strike="noStrike">
                          <a:solidFill>
                            <a:srgbClr val="000045"/>
                          </a:solidFill>
                          <a:effectLst/>
                          <a:latin typeface="+mn-lt"/>
                        </a:rPr>
                        <a:t>Escribe un código para calcular la secuencia de Fibonacci.</a:t>
                      </a:r>
                    </a:p>
                  </a:txBody>
                  <a:tcPr marL="5525" marR="5525" marT="5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s-ES" sz="1500" b="0" i="0" u="none" strike="noStrike">
                          <a:solidFill>
                            <a:srgbClr val="000045"/>
                          </a:solidFill>
                          <a:effectLst/>
                          <a:latin typeface="+mn-lt"/>
                        </a:rPr>
                        <a:t>Escribe una función en TypeScript para calcular eficientemente la secuencia de Fibonacci. Comenta el código extensamente para explicar qué hace cada parte y por qué está escrita de esa manera.</a:t>
                      </a:r>
                    </a:p>
                  </a:txBody>
                  <a:tcPr marL="5525" marR="5525" marT="5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68442891"/>
                  </a:ext>
                </a:extLst>
              </a:tr>
              <a:tr h="928172">
                <a:tc>
                  <a:txBody>
                    <a:bodyPr/>
                    <a:lstStyle/>
                    <a:p>
                      <a:pPr algn="ctr" fontAlgn="ctr"/>
                      <a:r>
                        <a:rPr lang="es-ES" sz="1500" b="0" i="0" u="none" strike="noStrike">
                          <a:solidFill>
                            <a:srgbClr val="000045"/>
                          </a:solidFill>
                          <a:effectLst/>
                          <a:latin typeface="+mn-lt"/>
                        </a:rPr>
                        <a:t>Resume las notas de la reunión.</a:t>
                      </a:r>
                    </a:p>
                  </a:txBody>
                  <a:tcPr marL="5525" marR="5525" marT="5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s-ES" sz="1500" b="0" i="0" u="none" strike="noStrike">
                          <a:solidFill>
                            <a:srgbClr val="000045"/>
                          </a:solidFill>
                          <a:effectLst/>
                          <a:latin typeface="+mn-lt"/>
                        </a:rPr>
                        <a:t>Resume las notas de la reunión en un solo párrafo. Luego, escribe una lista en Markdown de los oradores y cada uno de sus puntos clave. Finalmente, enumera los próximos pasos o acciones sugeridas por los oradores, si los hay.</a:t>
                      </a:r>
                    </a:p>
                  </a:txBody>
                  <a:tcPr marL="5525" marR="5525" marT="5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31344529"/>
                  </a:ext>
                </a:extLst>
              </a:tr>
            </a:tbl>
          </a:graphicData>
        </a:graphic>
      </p:graphicFrame>
      <p:sp>
        <p:nvSpPr>
          <p:cNvPr id="11" name="CuadroTexto 10">
            <a:extLst>
              <a:ext uri="{FF2B5EF4-FFF2-40B4-BE49-F238E27FC236}">
                <a16:creationId xmlns:a16="http://schemas.microsoft.com/office/drawing/2014/main" id="{C1315E39-9DE0-26D1-5B21-6549E4759EA0}"/>
              </a:ext>
            </a:extLst>
          </p:cNvPr>
          <p:cNvSpPr txBox="1"/>
          <p:nvPr/>
        </p:nvSpPr>
        <p:spPr>
          <a:xfrm>
            <a:off x="222387" y="1267675"/>
            <a:ext cx="11747224" cy="1262397"/>
          </a:xfrm>
          <a:prstGeom prst="rect">
            <a:avLst/>
          </a:prstGeom>
          <a:noFill/>
        </p:spPr>
        <p:txBody>
          <a:bodyPr wrap="square">
            <a:spAutoFit/>
          </a:bodyPr>
          <a:lstStyle/>
          <a:p>
            <a:pPr algn="just">
              <a:lnSpc>
                <a:spcPct val="107000"/>
              </a:lnSpc>
              <a:spcAft>
                <a:spcPts val="800"/>
              </a:spcAft>
            </a:pPr>
            <a:r>
              <a:rPr lang="es-ES" sz="2400" kern="100">
                <a:solidFill>
                  <a:srgbClr val="000045"/>
                </a:solidFill>
                <a:effectLst/>
                <a:ea typeface="Aptos" panose="020B0004020202020204" pitchFamily="34" charset="0"/>
                <a:cs typeface="Times New Roman" panose="02020603050405020304" pitchFamily="18" charset="0"/>
              </a:rPr>
              <a:t>Si las respuestas son demasiado largas, pide respuestas breves. Si las respuestas son demasiado simples, solicita una redacción a nivel experto. Si no te gusta el formato, demuestra el formato que te gustaría ver. </a:t>
            </a:r>
            <a:endParaRPr lang="es-CO" sz="3200" kern="100">
              <a:solidFill>
                <a:srgbClr val="000045"/>
              </a:solidFill>
              <a:effectLst/>
              <a:ea typeface="Aptos" panose="020B0004020202020204" pitchFamily="34" charset="0"/>
              <a:cs typeface="Times New Roman" panose="02020603050405020304" pitchFamily="18" charset="0"/>
            </a:endParaRPr>
          </a:p>
        </p:txBody>
      </p:sp>
      <p:sp>
        <p:nvSpPr>
          <p:cNvPr id="4" name="CuadroTexto 3">
            <a:extLst>
              <a:ext uri="{FF2B5EF4-FFF2-40B4-BE49-F238E27FC236}">
                <a16:creationId xmlns:a16="http://schemas.microsoft.com/office/drawing/2014/main" id="{0D6FC881-F7E7-563B-00A8-D1CA0BA4571A}"/>
              </a:ext>
            </a:extLst>
          </p:cNvPr>
          <p:cNvSpPr txBox="1"/>
          <p:nvPr/>
        </p:nvSpPr>
        <p:spPr>
          <a:xfrm>
            <a:off x="356063" y="344181"/>
            <a:ext cx="9713223"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nl-NL" sz="2800" b="1">
                <a:solidFill>
                  <a:srgbClr val="000045"/>
                </a:solidFill>
                <a:cs typeface="Arial Black" panose="020B0604020202020204" pitchFamily="34" charset="0"/>
              </a:rPr>
              <a:t>ESCRIBE INSTRUCCIONES CLARAS</a:t>
            </a:r>
          </a:p>
        </p:txBody>
      </p:sp>
      <p:cxnSp>
        <p:nvCxnSpPr>
          <p:cNvPr id="8" name="Conector recto 7">
            <a:extLst>
              <a:ext uri="{FF2B5EF4-FFF2-40B4-BE49-F238E27FC236}">
                <a16:creationId xmlns:a16="http://schemas.microsoft.com/office/drawing/2014/main" id="{0516A132-3F1E-3AEA-1D7F-231414866415}"/>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2375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4114839E-453C-D9B4-1BE0-8E55EE2CDCB1}"/>
              </a:ext>
            </a:extLst>
          </p:cNvPr>
          <p:cNvSpPr txBox="1"/>
          <p:nvPr/>
        </p:nvSpPr>
        <p:spPr>
          <a:xfrm>
            <a:off x="437745" y="1307784"/>
            <a:ext cx="11099076" cy="4663008"/>
          </a:xfrm>
          <a:prstGeom prst="rect">
            <a:avLst/>
          </a:prstGeom>
          <a:noFill/>
        </p:spPr>
        <p:txBody>
          <a:bodyPr wrap="square" lIns="91440" tIns="45720" rIns="91440" bIns="45720" anchor="t">
            <a:spAutoFit/>
          </a:bodyPr>
          <a:lstStyle/>
          <a:p>
            <a:pPr algn="just">
              <a:lnSpc>
                <a:spcPct val="107000"/>
              </a:lnSpc>
              <a:spcAft>
                <a:spcPts val="800"/>
              </a:spcAft>
            </a:pPr>
            <a:r>
              <a:rPr lang="es-CO" b="1" kern="100">
                <a:solidFill>
                  <a:srgbClr val="000045"/>
                </a:solidFill>
                <a:ea typeface="Aptos" panose="020B0004020202020204" pitchFamily="34" charset="0"/>
                <a:cs typeface="Times New Roman" panose="02020603050405020304" pitchFamily="18" charset="0"/>
              </a:rPr>
              <a:t>Prompt:</a:t>
            </a:r>
          </a:p>
          <a:p>
            <a:pPr algn="just">
              <a:lnSpc>
                <a:spcPct val="107000"/>
              </a:lnSpc>
              <a:spcAft>
                <a:spcPts val="800"/>
              </a:spcAft>
            </a:pPr>
            <a:r>
              <a:rPr lang="es-ES" kern="100">
                <a:solidFill>
                  <a:srgbClr val="000045"/>
                </a:solidFill>
                <a:effectLst/>
                <a:ea typeface="Aptos" panose="020B0004020202020204" pitchFamily="34" charset="0"/>
                <a:cs typeface="Times New Roman"/>
              </a:rPr>
              <a:t>Resume y traduce a español el texto en inglés delimitado por </a:t>
            </a:r>
            <a:r>
              <a:rPr lang="es-ES" kern="100">
                <a:solidFill>
                  <a:srgbClr val="000045"/>
                </a:solidFill>
                <a:ea typeface="Aptos" panose="020B0004020202020204" pitchFamily="34" charset="0"/>
                <a:cs typeface="Times New Roman"/>
              </a:rPr>
              <a:t>{} </a:t>
            </a:r>
            <a:r>
              <a:rPr lang="es-ES" kern="100">
                <a:solidFill>
                  <a:srgbClr val="000045"/>
                </a:solidFill>
                <a:effectLst/>
                <a:ea typeface="Aptos" panose="020B0004020202020204" pitchFamily="34" charset="0"/>
                <a:cs typeface="Times New Roman"/>
              </a:rPr>
              <a:t>en 5 </a:t>
            </a:r>
            <a:r>
              <a:rPr lang="es-ES" kern="100" err="1">
                <a:solidFill>
                  <a:srgbClr val="000045"/>
                </a:solidFill>
                <a:effectLst/>
                <a:ea typeface="Aptos" panose="020B0004020202020204" pitchFamily="34" charset="0"/>
                <a:cs typeface="Times New Roman"/>
              </a:rPr>
              <a:t>bullets</a:t>
            </a:r>
            <a:r>
              <a:rPr lang="es-ES" kern="100">
                <a:solidFill>
                  <a:srgbClr val="000045"/>
                </a:solidFill>
                <a:effectLst/>
                <a:ea typeface="Aptos" panose="020B0004020202020204" pitchFamily="34" charset="0"/>
                <a:cs typeface="Times New Roman"/>
              </a:rPr>
              <a:t>. La fuente del texto es Maersk y su tema es acerca de documentos necesarios para la exportación de bienes a Estados Unidos.</a:t>
            </a:r>
            <a:endParaRPr lang="es-ES" kern="100">
              <a:solidFill>
                <a:srgbClr val="000045"/>
              </a:solidFill>
              <a:ea typeface="Aptos" panose="020B0004020202020204" pitchFamily="34" charset="0"/>
              <a:cs typeface="Times New Roman"/>
            </a:endParaRPr>
          </a:p>
          <a:p>
            <a:pPr algn="just">
              <a:lnSpc>
                <a:spcPct val="107000"/>
              </a:lnSpc>
              <a:spcAft>
                <a:spcPts val="800"/>
              </a:spcAft>
            </a:pPr>
            <a:r>
              <a:rPr lang="es-ES" kern="100">
                <a:solidFill>
                  <a:srgbClr val="000045"/>
                </a:solidFill>
                <a:effectLst/>
                <a:ea typeface="Aptos" panose="020B0004020202020204" pitchFamily="34" charset="0"/>
                <a:cs typeface="Times New Roman" panose="02020603050405020304" pitchFamily="18" charset="0"/>
              </a:rPr>
              <a:t>“””</a:t>
            </a:r>
          </a:p>
          <a:p>
            <a:pPr algn="just">
              <a:lnSpc>
                <a:spcPct val="107000"/>
              </a:lnSpc>
              <a:spcAft>
                <a:spcPts val="800"/>
              </a:spcAft>
            </a:pPr>
            <a:r>
              <a:rPr lang="en-US" kern="100">
                <a:solidFill>
                  <a:srgbClr val="000045"/>
                </a:solidFill>
                <a:ea typeface="Aptos" panose="020B0004020202020204" pitchFamily="34" charset="0"/>
                <a:cs typeface="Times New Roman" panose="02020603050405020304" pitchFamily="18" charset="0"/>
              </a:rPr>
              <a:t>Customs documents to ship to or from the US - everything you need to know</a:t>
            </a:r>
          </a:p>
          <a:p>
            <a:pPr algn="just">
              <a:lnSpc>
                <a:spcPct val="107000"/>
              </a:lnSpc>
              <a:spcAft>
                <a:spcPts val="800"/>
              </a:spcAft>
            </a:pPr>
            <a:r>
              <a:rPr lang="en-US" kern="100">
                <a:solidFill>
                  <a:srgbClr val="000045"/>
                </a:solidFill>
                <a:ea typeface="Aptos" panose="020B0004020202020204" pitchFamily="34" charset="0"/>
                <a:cs typeface="Times New Roman" panose="02020603050405020304" pitchFamily="18" charset="0"/>
              </a:rPr>
              <a:t>27 September 2023</a:t>
            </a:r>
          </a:p>
          <a:p>
            <a:pPr algn="just">
              <a:lnSpc>
                <a:spcPct val="107000"/>
              </a:lnSpc>
              <a:spcAft>
                <a:spcPts val="800"/>
              </a:spcAft>
            </a:pPr>
            <a:r>
              <a:rPr lang="en-US" kern="100">
                <a:solidFill>
                  <a:srgbClr val="000045"/>
                </a:solidFill>
                <a:ea typeface="Aptos" panose="020B0004020202020204" pitchFamily="34" charset="0"/>
                <a:cs typeface="Times New Roman" panose="02020603050405020304" pitchFamily="18" charset="0"/>
              </a:rPr>
              <a:t>Maersk Customs Services North America</a:t>
            </a:r>
          </a:p>
          <a:p>
            <a:pPr algn="just">
              <a:lnSpc>
                <a:spcPct val="107000"/>
              </a:lnSpc>
              <a:spcAft>
                <a:spcPts val="800"/>
              </a:spcAft>
            </a:pPr>
            <a:r>
              <a:rPr lang="en-US" kern="100">
                <a:solidFill>
                  <a:srgbClr val="000045"/>
                </a:solidFill>
                <a:ea typeface="Aptos" panose="020B0004020202020204" pitchFamily="34" charset="0"/>
                <a:cs typeface="Times New Roman" panose="02020603050405020304" pitchFamily="18" charset="0"/>
              </a:rPr>
              <a:t>Share</a:t>
            </a:r>
          </a:p>
          <a:p>
            <a:pPr algn="just">
              <a:lnSpc>
                <a:spcPct val="107000"/>
              </a:lnSpc>
              <a:spcAft>
                <a:spcPts val="800"/>
              </a:spcAft>
            </a:pPr>
            <a:r>
              <a:rPr lang="en-US" kern="100">
                <a:solidFill>
                  <a:srgbClr val="000045"/>
                </a:solidFill>
                <a:ea typeface="Aptos" panose="020B0004020202020204" pitchFamily="34" charset="0"/>
                <a:cs typeface="Times New Roman" panose="02020603050405020304" pitchFamily="18" charset="0"/>
              </a:rPr>
              <a:t>A smiling man standing with a writing board against the background of a warehouse with cardboard boxes.</a:t>
            </a:r>
          </a:p>
          <a:p>
            <a:pPr algn="just">
              <a:lnSpc>
                <a:spcPct val="107000"/>
              </a:lnSpc>
              <a:spcAft>
                <a:spcPts val="800"/>
              </a:spcAft>
            </a:pPr>
            <a:r>
              <a:rPr lang="en-US" kern="100">
                <a:solidFill>
                  <a:srgbClr val="000045"/>
                </a:solidFill>
                <a:ea typeface="Aptos" panose="020B0004020202020204" pitchFamily="34" charset="0"/>
                <a:cs typeface="Times New Roman" panose="02020603050405020304" pitchFamily="18" charset="0"/>
              </a:rPr>
              <a:t>Want to ship to the US but don’t know which documents you need to get through customs clearance? </a:t>
            </a:r>
          </a:p>
          <a:p>
            <a:pPr algn="just">
              <a:lnSpc>
                <a:spcPct val="107000"/>
              </a:lnSpc>
              <a:spcAft>
                <a:spcPts val="800"/>
              </a:spcAft>
            </a:pPr>
            <a:r>
              <a:rPr lang="en-US" kern="100">
                <a:solidFill>
                  <a:srgbClr val="000045"/>
                </a:solidFill>
                <a:ea typeface="Aptos" panose="020B0004020202020204" pitchFamily="34" charset="0"/>
                <a:cs typeface="Times New Roman" panose="02020603050405020304" pitchFamily="18" charset="0"/>
              </a:rPr>
              <a:t>…</a:t>
            </a:r>
            <a:endParaRPr lang="es-ES" kern="100">
              <a:solidFill>
                <a:srgbClr val="000045"/>
              </a:solidFill>
              <a:ea typeface="Aptos" panose="020B0004020202020204" pitchFamily="34" charset="0"/>
              <a:cs typeface="Times New Roman" panose="02020603050405020304" pitchFamily="18" charset="0"/>
            </a:endParaRPr>
          </a:p>
          <a:p>
            <a:pPr algn="just">
              <a:lnSpc>
                <a:spcPct val="107000"/>
              </a:lnSpc>
              <a:spcAft>
                <a:spcPts val="800"/>
              </a:spcAft>
            </a:pPr>
            <a:r>
              <a:rPr lang="es-ES" kern="100">
                <a:solidFill>
                  <a:srgbClr val="000045"/>
                </a:solidFill>
                <a:effectLst/>
                <a:ea typeface="Aptos" panose="020B0004020202020204" pitchFamily="34" charset="0"/>
                <a:cs typeface="Times New Roman" panose="02020603050405020304" pitchFamily="18" charset="0"/>
              </a:rPr>
              <a:t>“””</a:t>
            </a:r>
          </a:p>
        </p:txBody>
      </p:sp>
      <p:sp>
        <p:nvSpPr>
          <p:cNvPr id="8" name="CuadroTexto 7">
            <a:extLst>
              <a:ext uri="{FF2B5EF4-FFF2-40B4-BE49-F238E27FC236}">
                <a16:creationId xmlns:a16="http://schemas.microsoft.com/office/drawing/2014/main" id="{DEEEEA40-00DE-CE33-D1E2-662EC768D417}"/>
              </a:ext>
            </a:extLst>
          </p:cNvPr>
          <p:cNvSpPr txBox="1"/>
          <p:nvPr/>
        </p:nvSpPr>
        <p:spPr>
          <a:xfrm>
            <a:off x="356063" y="344181"/>
            <a:ext cx="9713223"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ES" sz="2800" b="1">
                <a:solidFill>
                  <a:srgbClr val="000045"/>
                </a:solidFill>
                <a:cs typeface="Arial Black" panose="020B0604020202020204" pitchFamily="34" charset="0"/>
              </a:rPr>
              <a:t>DELIMITADORES Y TIPO DE RESPUESTA</a:t>
            </a:r>
          </a:p>
        </p:txBody>
      </p:sp>
      <p:cxnSp>
        <p:nvCxnSpPr>
          <p:cNvPr id="9" name="Conector recto 8">
            <a:extLst>
              <a:ext uri="{FF2B5EF4-FFF2-40B4-BE49-F238E27FC236}">
                <a16:creationId xmlns:a16="http://schemas.microsoft.com/office/drawing/2014/main" id="{A744D8E4-CBEA-1FD3-7677-63954CF1D528}"/>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82515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49A65BF2-81CD-90D5-AC5B-86515CD2ECEC}"/>
              </a:ext>
            </a:extLst>
          </p:cNvPr>
          <p:cNvSpPr txBox="1"/>
          <p:nvPr/>
        </p:nvSpPr>
        <p:spPr>
          <a:xfrm>
            <a:off x="499715" y="1337104"/>
            <a:ext cx="11367846" cy="4457823"/>
          </a:xfrm>
          <a:prstGeom prst="rect">
            <a:avLst/>
          </a:prstGeom>
          <a:noFill/>
        </p:spPr>
        <p:txBody>
          <a:bodyPr wrap="square">
            <a:spAutoFit/>
          </a:bodyPr>
          <a:lstStyle/>
          <a:p>
            <a:pPr algn="just">
              <a:lnSpc>
                <a:spcPct val="107000"/>
              </a:lnSpc>
              <a:spcAft>
                <a:spcPts val="800"/>
              </a:spcAft>
            </a:pPr>
            <a:r>
              <a:rPr lang="es-CO" b="1" kern="100">
                <a:solidFill>
                  <a:srgbClr val="000045"/>
                </a:solidFill>
                <a:ea typeface="Aptos" panose="020B0004020202020204" pitchFamily="34" charset="0"/>
                <a:cs typeface="Times New Roman" panose="02020603050405020304" pitchFamily="18" charset="0"/>
              </a:rPr>
              <a:t>Prompt:</a:t>
            </a:r>
            <a:r>
              <a:rPr lang="es-CO" kern="100">
                <a:solidFill>
                  <a:srgbClr val="000045"/>
                </a:solidFill>
                <a:ea typeface="Aptos" panose="020B0004020202020204" pitchFamily="34" charset="0"/>
                <a:cs typeface="Times New Roman" panose="02020603050405020304" pitchFamily="18" charset="0"/>
              </a:rPr>
              <a:t> </a:t>
            </a:r>
          </a:p>
          <a:p>
            <a:pPr algn="just">
              <a:lnSpc>
                <a:spcPct val="107000"/>
              </a:lnSpc>
              <a:spcAft>
                <a:spcPts val="800"/>
              </a:spcAft>
            </a:pPr>
            <a:r>
              <a:rPr lang="es-ES" kern="100">
                <a:solidFill>
                  <a:srgbClr val="000045"/>
                </a:solidFill>
                <a:ea typeface="Aptos" panose="020B0004020202020204" pitchFamily="34" charset="0"/>
                <a:cs typeface="Times New Roman" panose="02020603050405020304" pitchFamily="18" charset="0"/>
              </a:rPr>
              <a:t>Extrae las entidades mencionadas en el siguiente texto acerca de destinos de exportación para la comida vegana en Colombia escrito por ProColombia. Primero extrae todos los nombres de comidas, preparación o frutas, luego extrae todos los nombres de países, luego extrae valores de exportación por bien o a nivel agregado.</a:t>
            </a:r>
          </a:p>
          <a:p>
            <a:pPr algn="just">
              <a:lnSpc>
                <a:spcPct val="107000"/>
              </a:lnSpc>
              <a:spcAft>
                <a:spcPts val="800"/>
              </a:spcAft>
            </a:pPr>
            <a:endParaRPr lang="es-ES" kern="100">
              <a:solidFill>
                <a:srgbClr val="000045"/>
              </a:solidFill>
              <a:ea typeface="Aptos" panose="020B0004020202020204" pitchFamily="34" charset="0"/>
              <a:cs typeface="Times New Roman" panose="02020603050405020304" pitchFamily="18" charset="0"/>
            </a:endParaRPr>
          </a:p>
          <a:p>
            <a:pPr algn="just">
              <a:lnSpc>
                <a:spcPct val="107000"/>
              </a:lnSpc>
              <a:spcAft>
                <a:spcPts val="800"/>
              </a:spcAft>
            </a:pPr>
            <a:r>
              <a:rPr lang="es-ES" kern="100">
                <a:solidFill>
                  <a:srgbClr val="000045"/>
                </a:solidFill>
                <a:ea typeface="Aptos" panose="020B0004020202020204" pitchFamily="34" charset="0"/>
                <a:cs typeface="Times New Roman" panose="02020603050405020304" pitchFamily="18" charset="0"/>
              </a:rPr>
              <a:t>Formato deseado:</a:t>
            </a:r>
          </a:p>
          <a:p>
            <a:pPr algn="just">
              <a:lnSpc>
                <a:spcPct val="107000"/>
              </a:lnSpc>
              <a:spcAft>
                <a:spcPts val="800"/>
              </a:spcAft>
            </a:pPr>
            <a:r>
              <a:rPr lang="es-ES" kern="100">
                <a:solidFill>
                  <a:srgbClr val="000045"/>
                </a:solidFill>
                <a:ea typeface="Aptos" panose="020B0004020202020204" pitchFamily="34" charset="0"/>
                <a:cs typeface="Times New Roman" panose="02020603050405020304" pitchFamily="18" charset="0"/>
              </a:rPr>
              <a:t>Nombres de comidas, preparación o frutas: lista separada de empresas por comas</a:t>
            </a:r>
          </a:p>
          <a:p>
            <a:pPr algn="just">
              <a:lnSpc>
                <a:spcPct val="107000"/>
              </a:lnSpc>
              <a:spcAft>
                <a:spcPts val="800"/>
              </a:spcAft>
            </a:pPr>
            <a:r>
              <a:rPr lang="es-ES" kern="100">
                <a:solidFill>
                  <a:srgbClr val="000045"/>
                </a:solidFill>
                <a:ea typeface="Aptos" panose="020B0004020202020204" pitchFamily="34" charset="0"/>
                <a:cs typeface="Times New Roman" panose="02020603050405020304" pitchFamily="18" charset="0"/>
              </a:rPr>
              <a:t>Nombres de países: lista separada de empresas por comas</a:t>
            </a:r>
          </a:p>
          <a:p>
            <a:pPr algn="just">
              <a:lnSpc>
                <a:spcPct val="107000"/>
              </a:lnSpc>
              <a:spcAft>
                <a:spcPts val="800"/>
              </a:spcAft>
            </a:pPr>
            <a:r>
              <a:rPr lang="es-ES" kern="100">
                <a:solidFill>
                  <a:srgbClr val="000045"/>
                </a:solidFill>
                <a:ea typeface="Aptos" panose="020B0004020202020204" pitchFamily="34" charset="0"/>
                <a:cs typeface="Times New Roman" panose="02020603050405020304" pitchFamily="18" charset="0"/>
              </a:rPr>
              <a:t>Valores de exportación: lista separada de empresas por comas</a:t>
            </a:r>
          </a:p>
          <a:p>
            <a:pPr algn="just">
              <a:lnSpc>
                <a:spcPct val="107000"/>
              </a:lnSpc>
              <a:spcAft>
                <a:spcPts val="800"/>
              </a:spcAft>
            </a:pPr>
            <a:endParaRPr lang="es-ES" kern="100">
              <a:solidFill>
                <a:srgbClr val="000045"/>
              </a:solidFill>
              <a:ea typeface="Aptos" panose="020B0004020202020204" pitchFamily="34" charset="0"/>
              <a:cs typeface="Times New Roman" panose="02020603050405020304" pitchFamily="18" charset="0"/>
            </a:endParaRPr>
          </a:p>
          <a:p>
            <a:pPr algn="just">
              <a:lnSpc>
                <a:spcPct val="107000"/>
              </a:lnSpc>
              <a:spcAft>
                <a:spcPts val="800"/>
              </a:spcAft>
            </a:pPr>
            <a:r>
              <a:rPr lang="es-ES" kern="100">
                <a:solidFill>
                  <a:srgbClr val="000045"/>
                </a:solidFill>
                <a:ea typeface="Aptos" panose="020B0004020202020204" pitchFamily="34" charset="0"/>
                <a:cs typeface="Times New Roman" panose="02020603050405020304" pitchFamily="18" charset="0"/>
              </a:rPr>
              <a:t>Texto: {…}</a:t>
            </a:r>
            <a:endParaRPr lang="es-CO" kern="100">
              <a:solidFill>
                <a:srgbClr val="000045"/>
              </a:solidFill>
              <a:ea typeface="Aptos" panose="020B0004020202020204" pitchFamily="34" charset="0"/>
              <a:cs typeface="Times New Roman" panose="02020603050405020304" pitchFamily="18" charset="0"/>
            </a:endParaRPr>
          </a:p>
        </p:txBody>
      </p:sp>
      <p:sp>
        <p:nvSpPr>
          <p:cNvPr id="4" name="CuadroTexto 3">
            <a:extLst>
              <a:ext uri="{FF2B5EF4-FFF2-40B4-BE49-F238E27FC236}">
                <a16:creationId xmlns:a16="http://schemas.microsoft.com/office/drawing/2014/main" id="{1D0C3CC2-7C85-7CB6-558B-F47AEF2310B8}"/>
              </a:ext>
            </a:extLst>
          </p:cNvPr>
          <p:cNvSpPr txBox="1"/>
          <p:nvPr/>
        </p:nvSpPr>
        <p:spPr>
          <a:xfrm>
            <a:off x="356063" y="344181"/>
            <a:ext cx="9713223"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ES" sz="2800" b="1">
                <a:solidFill>
                  <a:srgbClr val="000045"/>
                </a:solidFill>
                <a:cs typeface="Arial Black" panose="020B0604020202020204" pitchFamily="34" charset="0"/>
              </a:rPr>
              <a:t>DELIMITADORES Y TIPO DE RESPUESTA</a:t>
            </a:r>
          </a:p>
        </p:txBody>
      </p:sp>
      <p:cxnSp>
        <p:nvCxnSpPr>
          <p:cNvPr id="9" name="Conector recto 8">
            <a:extLst>
              <a:ext uri="{FF2B5EF4-FFF2-40B4-BE49-F238E27FC236}">
                <a16:creationId xmlns:a16="http://schemas.microsoft.com/office/drawing/2014/main" id="{B852DD96-23F9-9090-EDB7-BC7620064B7F}"/>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58253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4D4EF3A2-07C4-D4CA-1802-EB4CF61FA4EE}"/>
              </a:ext>
            </a:extLst>
          </p:cNvPr>
          <p:cNvSpPr txBox="1"/>
          <p:nvPr/>
        </p:nvSpPr>
        <p:spPr>
          <a:xfrm>
            <a:off x="499715" y="1216411"/>
            <a:ext cx="11367846" cy="5746060"/>
          </a:xfrm>
          <a:prstGeom prst="rect">
            <a:avLst/>
          </a:prstGeom>
          <a:noFill/>
        </p:spPr>
        <p:txBody>
          <a:bodyPr wrap="square" lIns="91440" tIns="45720" rIns="91440" bIns="45720" anchor="t">
            <a:spAutoFit/>
          </a:bodyPr>
          <a:lstStyle/>
          <a:p>
            <a:pPr algn="just">
              <a:lnSpc>
                <a:spcPct val="107000"/>
              </a:lnSpc>
              <a:spcAft>
                <a:spcPts val="800"/>
              </a:spcAft>
            </a:pPr>
            <a:r>
              <a:rPr lang="es-CO" b="1"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Prompt:</a:t>
            </a:r>
            <a:r>
              <a:rPr lang="es-CO"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 </a:t>
            </a:r>
          </a:p>
          <a:p>
            <a:pPr algn="just">
              <a:lnSpc>
                <a:spcPct val="107000"/>
              </a:lnSpc>
              <a:spcAft>
                <a:spcPts val="800"/>
              </a:spcAft>
            </a:pPr>
            <a:r>
              <a:rPr lang="es-ES" kern="100">
                <a:solidFill>
                  <a:srgbClr val="000045"/>
                </a:solidFill>
                <a:latin typeface="Century Gothic"/>
                <a:ea typeface="Aptos" panose="020B0004020202020204" pitchFamily="34" charset="0"/>
                <a:cs typeface="Times New Roman"/>
              </a:rPr>
              <a:t>Utiliza el texto delimitado por {} para responder preguntas. Si la respuesta no se puede encontrar en el texto, escribe "No pude encontrar una respuesta." El texto es una sección de la guía legal para hacer negocios en Colombia escrita por Procolombia.</a:t>
            </a:r>
          </a:p>
          <a:p>
            <a:pPr algn="just">
              <a:lnSpc>
                <a:spcPct val="107000"/>
              </a:lnSpc>
              <a:spcAft>
                <a:spcPts val="800"/>
              </a:spcAft>
            </a:pPr>
            <a:endPar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ES" kern="100">
                <a:solidFill>
                  <a:srgbClr val="000045"/>
                </a:solidFill>
                <a:effectLst/>
                <a:latin typeface="Century Gothic" panose="020B0502020202020204" pitchFamily="34" charset="0"/>
                <a:ea typeface="Aptos" panose="020B0004020202020204" pitchFamily="34" charset="0"/>
                <a:cs typeface="Times New Roman" panose="02020603050405020304" pitchFamily="18" charset="0"/>
              </a:rPr>
              <a:t>“””</a:t>
            </a:r>
            <a:endPar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1.2. Acuerdos para evitar la Doble Tributación</a:t>
            </a:r>
          </a:p>
          <a:p>
            <a:pPr algn="just">
              <a:lnSpc>
                <a:spcPct val="107000"/>
              </a:lnSpc>
              <a:spcAft>
                <a:spcPts val="800"/>
              </a:spcAft>
            </a:pPr>
            <a:endPar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Los ADT son instrumentos internacionales …</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Pregunta:</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1. ¿Por qué como inversionista debo buscar evitar la doble tributación?</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2. ¿Cuál es el título del acuerdo de inversión vigente entre Colombia y México?</a:t>
            </a:r>
          </a:p>
          <a:p>
            <a:pPr algn="just">
              <a:lnSpc>
                <a:spcPct val="107000"/>
              </a:lnSpc>
              <a:spcAft>
                <a:spcPts val="800"/>
              </a:spcAft>
            </a:pPr>
            <a:endPar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endParaRPr lang="es-CO" kern="100">
              <a:solidFill>
                <a:srgbClr val="000045"/>
              </a:solidFill>
              <a:latin typeface="Century Gothic" panose="020B0502020202020204" pitchFamily="34" charset="0"/>
              <a:ea typeface="Aptos" panose="020B0004020202020204" pitchFamily="34" charset="0"/>
              <a:cs typeface="Times New Roman" panose="02020603050405020304" pitchFamily="18" charset="0"/>
            </a:endParaRPr>
          </a:p>
        </p:txBody>
      </p:sp>
      <p:sp>
        <p:nvSpPr>
          <p:cNvPr id="4" name="CuadroTexto 3">
            <a:extLst>
              <a:ext uri="{FF2B5EF4-FFF2-40B4-BE49-F238E27FC236}">
                <a16:creationId xmlns:a16="http://schemas.microsoft.com/office/drawing/2014/main" id="{C03ECC65-711B-19B4-5DEF-E2907B79EC0B}"/>
              </a:ext>
            </a:extLst>
          </p:cNvPr>
          <p:cNvSpPr txBox="1"/>
          <p:nvPr/>
        </p:nvSpPr>
        <p:spPr>
          <a:xfrm>
            <a:off x="356063" y="344181"/>
            <a:ext cx="9713223"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ES" sz="2800" b="1">
                <a:solidFill>
                  <a:srgbClr val="000045"/>
                </a:solidFill>
                <a:cs typeface="Arial Black" panose="020B0604020202020204" pitchFamily="34" charset="0"/>
              </a:rPr>
              <a:t>PROPORCIONA TEXTO DE REFERENCIA</a:t>
            </a:r>
          </a:p>
        </p:txBody>
      </p:sp>
      <p:cxnSp>
        <p:nvCxnSpPr>
          <p:cNvPr id="9" name="Conector recto 8">
            <a:extLst>
              <a:ext uri="{FF2B5EF4-FFF2-40B4-BE49-F238E27FC236}">
                <a16:creationId xmlns:a16="http://schemas.microsoft.com/office/drawing/2014/main" id="{82386C15-A01A-0E90-081A-46ED1ED70782}"/>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92338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FD5C7396-9C08-6DAF-7D10-3710D6AB5517}"/>
              </a:ext>
            </a:extLst>
          </p:cNvPr>
          <p:cNvSpPr txBox="1"/>
          <p:nvPr/>
        </p:nvSpPr>
        <p:spPr>
          <a:xfrm>
            <a:off x="356063" y="344181"/>
            <a:ext cx="9713223"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ES" sz="2800" b="1">
                <a:solidFill>
                  <a:srgbClr val="000045"/>
                </a:solidFill>
                <a:cs typeface="Arial Black" panose="020B0604020202020204" pitchFamily="34" charset="0"/>
              </a:rPr>
              <a:t>DIVIDE LA TAREA EN PASOS INDIVIDUALES</a:t>
            </a:r>
          </a:p>
        </p:txBody>
      </p:sp>
      <p:cxnSp>
        <p:nvCxnSpPr>
          <p:cNvPr id="5" name="Conector recto 4">
            <a:extLst>
              <a:ext uri="{FF2B5EF4-FFF2-40B4-BE49-F238E27FC236}">
                <a16:creationId xmlns:a16="http://schemas.microsoft.com/office/drawing/2014/main" id="{F66310EF-F3D8-DE70-97C1-901C9B18630C}"/>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CuadroTexto 6">
            <a:extLst>
              <a:ext uri="{FF2B5EF4-FFF2-40B4-BE49-F238E27FC236}">
                <a16:creationId xmlns:a16="http://schemas.microsoft.com/office/drawing/2014/main" id="{F1DF5AA1-1311-4179-BE1A-EFD8A4013917}"/>
              </a:ext>
            </a:extLst>
          </p:cNvPr>
          <p:cNvSpPr txBox="1"/>
          <p:nvPr/>
        </p:nvSpPr>
        <p:spPr>
          <a:xfrm>
            <a:off x="499715" y="1221160"/>
            <a:ext cx="11367846" cy="5848652"/>
          </a:xfrm>
          <a:prstGeom prst="rect">
            <a:avLst/>
          </a:prstGeom>
          <a:noFill/>
        </p:spPr>
        <p:txBody>
          <a:bodyPr wrap="square">
            <a:spAutoFit/>
          </a:bodyPr>
          <a:lstStyle/>
          <a:p>
            <a:pPr algn="just">
              <a:lnSpc>
                <a:spcPct val="107000"/>
              </a:lnSpc>
              <a:spcAft>
                <a:spcPts val="800"/>
              </a:spcAft>
            </a:pPr>
            <a:r>
              <a:rPr lang="es-CO" b="1"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Prompt:</a:t>
            </a:r>
            <a:r>
              <a:rPr lang="es-CO"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 </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Realiza una investigación de mercado para exportar productos textiles de Colombia a la región de Ámerica Latina siguiendo estos pasos:</a:t>
            </a:r>
          </a:p>
          <a:p>
            <a:pPr algn="just">
              <a:lnSpc>
                <a:spcPct val="107000"/>
              </a:lnSpc>
              <a:spcAft>
                <a:spcPts val="800"/>
              </a:spcAft>
            </a:pPr>
            <a:endPar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1. Identifica el producto que se desea exportar.</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2. Determina los países potenciales para la exportación.</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3. Investiga las regulaciones de importación del país destino.</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4. Analiza la demanda y competencia en el mercado objetivo.</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5. Recopila datos sobre aranceles y otros costos asociados.</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6. Evalúa las preferencias de los consumidores en el país objetivo.</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7. Desarrolla una estrategia de entrada al mercado (e.g., distribuidores locales, tiendas propias).</a:t>
            </a: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8. Crea un plan de marketing adaptado al nuevo mercado.</a:t>
            </a:r>
          </a:p>
          <a:p>
            <a:pPr algn="just">
              <a:lnSpc>
                <a:spcPct val="107000"/>
              </a:lnSpc>
              <a:spcAft>
                <a:spcPts val="800"/>
              </a:spcAft>
            </a:pPr>
            <a:endPar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s-ES" kern="100">
                <a:solidFill>
                  <a:srgbClr val="000045"/>
                </a:solidFill>
                <a:latin typeface="Century Gothic" panose="020B0502020202020204" pitchFamily="34" charset="0"/>
                <a:ea typeface="Aptos" panose="020B0004020202020204" pitchFamily="34" charset="0"/>
                <a:cs typeface="Times New Roman" panose="02020603050405020304" pitchFamily="18" charset="0"/>
              </a:rPr>
              <a:t>Tu respuesta no debe tener más de 500 palabras</a:t>
            </a:r>
          </a:p>
          <a:p>
            <a:pPr algn="just">
              <a:lnSpc>
                <a:spcPct val="107000"/>
              </a:lnSpc>
              <a:spcAft>
                <a:spcPts val="800"/>
              </a:spcAft>
            </a:pPr>
            <a:endParaRPr lang="es-CO" kern="100">
              <a:solidFill>
                <a:srgbClr val="000045"/>
              </a:solidFill>
              <a:latin typeface="Century Gothic" panose="020B0502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693577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FD5C7396-9C08-6DAF-7D10-3710D6AB5517}"/>
              </a:ext>
            </a:extLst>
          </p:cNvPr>
          <p:cNvSpPr txBox="1"/>
          <p:nvPr/>
        </p:nvSpPr>
        <p:spPr>
          <a:xfrm>
            <a:off x="356064" y="344181"/>
            <a:ext cx="7103669"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AGENDA DE HOY</a:t>
            </a:r>
            <a:endParaRPr kumimoji="0" lang="es-MX" sz="2800" b="1" u="none" strike="noStrike" kern="1200" cap="none" normalizeH="0" baseline="0" noProof="0">
              <a:ln>
                <a:noFill/>
              </a:ln>
              <a:solidFill>
                <a:srgbClr val="000045"/>
              </a:solidFill>
              <a:effectLst/>
              <a:uLnTx/>
              <a:uFillTx/>
              <a:cs typeface="Arial Black" panose="020B0604020202020204" pitchFamily="34" charset="0"/>
            </a:endParaRPr>
          </a:p>
        </p:txBody>
      </p:sp>
      <p:cxnSp>
        <p:nvCxnSpPr>
          <p:cNvPr id="5" name="Conector recto 4">
            <a:extLst>
              <a:ext uri="{FF2B5EF4-FFF2-40B4-BE49-F238E27FC236}">
                <a16:creationId xmlns:a16="http://schemas.microsoft.com/office/drawing/2014/main" id="{F66310EF-F3D8-DE70-97C1-901C9B18630C}"/>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graphicFrame>
        <p:nvGraphicFramePr>
          <p:cNvPr id="8" name="Diagrama 7">
            <a:extLst>
              <a:ext uri="{FF2B5EF4-FFF2-40B4-BE49-F238E27FC236}">
                <a16:creationId xmlns:a16="http://schemas.microsoft.com/office/drawing/2014/main" id="{1D981FC8-053F-28F9-2CBB-22FB62392ED2}"/>
              </a:ext>
            </a:extLst>
          </p:cNvPr>
          <p:cNvGraphicFramePr/>
          <p:nvPr>
            <p:extLst>
              <p:ext uri="{D42A27DB-BD31-4B8C-83A1-F6EECF244321}">
                <p14:modId xmlns:p14="http://schemas.microsoft.com/office/powerpoint/2010/main" val="3481284357"/>
              </p:ext>
            </p:extLst>
          </p:nvPr>
        </p:nvGraphicFramePr>
        <p:xfrm>
          <a:off x="356065" y="1146219"/>
          <a:ext cx="11273558" cy="49921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742839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Marcador de posición de imagen 22">
            <a:extLst>
              <a:ext uri="{FF2B5EF4-FFF2-40B4-BE49-F238E27FC236}">
                <a16:creationId xmlns:a16="http://schemas.microsoft.com/office/drawing/2014/main" id="{1C825CCB-A77C-E98D-DD35-46689B785A0F}"/>
              </a:ext>
            </a:extLst>
          </p:cNvPr>
          <p:cNvPicPr>
            <a:picLocks noGrp="1" noChangeAspect="1"/>
          </p:cNvPicPr>
          <p:nvPr>
            <p:ph type="pic" sz="quarter" idx="10"/>
          </p:nvPr>
        </p:nvPicPr>
        <p:blipFill rotWithShape="1">
          <a:blip r:embed="rId2"/>
          <a:srcRect l="6284" r="6284"/>
          <a:stretch/>
        </p:blipFill>
        <p:spPr/>
      </p:pic>
      <p:sp>
        <p:nvSpPr>
          <p:cNvPr id="19" name="Rectángulo 18">
            <a:extLst>
              <a:ext uri="{FF2B5EF4-FFF2-40B4-BE49-F238E27FC236}">
                <a16:creationId xmlns:a16="http://schemas.microsoft.com/office/drawing/2014/main" id="{5BE2712E-97FB-1C91-B610-443C04854975}"/>
              </a:ext>
            </a:extLst>
          </p:cNvPr>
          <p:cNvSpPr/>
          <p:nvPr/>
        </p:nvSpPr>
        <p:spPr>
          <a:xfrm>
            <a:off x="0" y="14435"/>
            <a:ext cx="12192000" cy="6121189"/>
          </a:xfrm>
          <a:prstGeom prst="rect">
            <a:avLst/>
          </a:prstGeom>
          <a:solidFill>
            <a:schemeClr val="tx1">
              <a:alpha val="2240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 name="CuadroTexto 5">
            <a:extLst>
              <a:ext uri="{FF2B5EF4-FFF2-40B4-BE49-F238E27FC236}">
                <a16:creationId xmlns:a16="http://schemas.microsoft.com/office/drawing/2014/main" id="{7A75034A-50CF-FDB8-641C-82D28D3778D6}"/>
              </a:ext>
            </a:extLst>
          </p:cNvPr>
          <p:cNvSpPr txBox="1"/>
          <p:nvPr/>
        </p:nvSpPr>
        <p:spPr>
          <a:xfrm>
            <a:off x="1991515" y="3112937"/>
            <a:ext cx="8255725" cy="889667"/>
          </a:xfrm>
          <a:prstGeom prst="rect">
            <a:avLst/>
          </a:prstGeom>
          <a:noFill/>
          <a:ln>
            <a:noFill/>
          </a:ln>
        </p:spPr>
        <p:txBody>
          <a:bodyPr wrap="square" rtlCol="0">
            <a:spAutoFit/>
          </a:bodyPr>
          <a:lstStyle/>
          <a:p>
            <a:pPr algn="ctr">
              <a:lnSpc>
                <a:spcPts val="5500"/>
              </a:lnSpc>
            </a:pPr>
            <a:r>
              <a:rPr lang="es-CO" sz="9600" b="1" spc="300">
                <a:solidFill>
                  <a:schemeClr val="bg1"/>
                </a:solidFill>
                <a:latin typeface="Century Gothic" panose="020B0502020202020204" pitchFamily="34" charset="0"/>
                <a:cs typeface="Arial Black" panose="020B0604020202020204" pitchFamily="34" charset="0"/>
              </a:rPr>
              <a:t>GRACIAS</a:t>
            </a:r>
          </a:p>
        </p:txBody>
      </p:sp>
      <p:sp>
        <p:nvSpPr>
          <p:cNvPr id="20" name="CuadroTexto 19">
            <a:extLst>
              <a:ext uri="{FF2B5EF4-FFF2-40B4-BE49-F238E27FC236}">
                <a16:creationId xmlns:a16="http://schemas.microsoft.com/office/drawing/2014/main" id="{93438C40-5C6C-7650-0E91-27C4D44E2CBF}"/>
              </a:ext>
            </a:extLst>
          </p:cNvPr>
          <p:cNvSpPr txBox="1"/>
          <p:nvPr/>
        </p:nvSpPr>
        <p:spPr>
          <a:xfrm>
            <a:off x="2898196" y="3833277"/>
            <a:ext cx="6442363" cy="646331"/>
          </a:xfrm>
          <a:prstGeom prst="rect">
            <a:avLst/>
          </a:prstGeom>
          <a:noFill/>
          <a:ln>
            <a:noFill/>
          </a:ln>
        </p:spPr>
        <p:txBody>
          <a:bodyPr wrap="square" rtlCol="0" anchor="ctr">
            <a:spAutoFit/>
          </a:bodyPr>
          <a:lstStyle/>
          <a:p>
            <a:pPr algn="ctr"/>
            <a:r>
              <a:rPr lang="es-CO" sz="1200" spc="600">
                <a:solidFill>
                  <a:schemeClr val="bg1"/>
                </a:solidFill>
                <a:latin typeface="Futura Std Book" panose="020B0502020204020303" pitchFamily="34" charset="77"/>
                <a:cs typeface="Arial Black" panose="020B0604020202020204" pitchFamily="34" charset="0"/>
              </a:rPr>
              <a:t>MARÍA PAULA DÍAZ</a:t>
            </a:r>
          </a:p>
          <a:p>
            <a:pPr algn="ctr"/>
            <a:r>
              <a:rPr lang="es-CO" sz="1200" spc="600">
                <a:solidFill>
                  <a:schemeClr val="bg1"/>
                </a:solidFill>
                <a:latin typeface="Futura Std Book" panose="020B0502020204020303" pitchFamily="34" charset="77"/>
                <a:cs typeface="Arial Black" panose="020B0604020202020204" pitchFamily="34" charset="0"/>
              </a:rPr>
              <a:t>NICOLAS RIVERA</a:t>
            </a:r>
          </a:p>
          <a:p>
            <a:pPr algn="ctr"/>
            <a:r>
              <a:rPr lang="es-CO" sz="1200" spc="600">
                <a:solidFill>
                  <a:schemeClr val="bg1"/>
                </a:solidFill>
                <a:latin typeface="Futura Std Book" panose="020B0502020204020303" pitchFamily="34" charset="77"/>
                <a:cs typeface="Arial Black" panose="020B0604020202020204" pitchFamily="34" charset="0"/>
              </a:rPr>
              <a:t>NESTOR ENRIQUE FORERO</a:t>
            </a:r>
          </a:p>
        </p:txBody>
      </p:sp>
      <p:grpSp>
        <p:nvGrpSpPr>
          <p:cNvPr id="14" name="Grupo 13">
            <a:extLst>
              <a:ext uri="{FF2B5EF4-FFF2-40B4-BE49-F238E27FC236}">
                <a16:creationId xmlns:a16="http://schemas.microsoft.com/office/drawing/2014/main" id="{607B4C45-D0B3-7F52-BDA4-9FBDFD27064F}"/>
              </a:ext>
            </a:extLst>
          </p:cNvPr>
          <p:cNvGrpSpPr/>
          <p:nvPr/>
        </p:nvGrpSpPr>
        <p:grpSpPr>
          <a:xfrm>
            <a:off x="8617528" y="625514"/>
            <a:ext cx="3574472" cy="461024"/>
            <a:chOff x="8617528" y="164070"/>
            <a:chExt cx="3574472" cy="461024"/>
          </a:xfrm>
        </p:grpSpPr>
        <p:sp>
          <p:nvSpPr>
            <p:cNvPr id="15" name="CuadroTexto 14">
              <a:extLst>
                <a:ext uri="{FF2B5EF4-FFF2-40B4-BE49-F238E27FC236}">
                  <a16:creationId xmlns:a16="http://schemas.microsoft.com/office/drawing/2014/main" id="{DBFB8603-7DC7-6361-EBF5-0D0D5E39718B}"/>
                </a:ext>
              </a:extLst>
            </p:cNvPr>
            <p:cNvSpPr txBox="1"/>
            <p:nvPr/>
          </p:nvSpPr>
          <p:spPr>
            <a:xfrm>
              <a:off x="8617528" y="164070"/>
              <a:ext cx="3315564" cy="461024"/>
            </a:xfrm>
            <a:prstGeom prst="rect">
              <a:avLst/>
            </a:prstGeom>
            <a:noFill/>
            <a:ln>
              <a:noFill/>
            </a:ln>
          </p:spPr>
          <p:txBody>
            <a:bodyPr wrap="square" rtlCol="0" anchor="ctr">
              <a:spAutoFit/>
            </a:bodyPr>
            <a:lstStyle/>
            <a:p>
              <a:pPr algn="r">
                <a:lnSpc>
                  <a:spcPts val="3400"/>
                </a:lnSpc>
              </a:pPr>
              <a:r>
                <a:rPr lang="es-CO" sz="1200" spc="600">
                  <a:solidFill>
                    <a:schemeClr val="bg1"/>
                  </a:solidFill>
                  <a:latin typeface="Futura Std Book" panose="020B0502020204020303" pitchFamily="34" charset="77"/>
                  <a:cs typeface="Arial Black" panose="020B0604020202020204" pitchFamily="34" charset="0"/>
                </a:rPr>
                <a:t>EXPORTACIONES</a:t>
              </a:r>
            </a:p>
          </p:txBody>
        </p:sp>
        <p:sp>
          <p:nvSpPr>
            <p:cNvPr id="16" name="Rectángulo 15">
              <a:extLst>
                <a:ext uri="{FF2B5EF4-FFF2-40B4-BE49-F238E27FC236}">
                  <a16:creationId xmlns:a16="http://schemas.microsoft.com/office/drawing/2014/main" id="{1708DF7E-4658-A08A-AF40-FC58AE96EA1B}"/>
                </a:ext>
              </a:extLst>
            </p:cNvPr>
            <p:cNvSpPr/>
            <p:nvPr/>
          </p:nvSpPr>
          <p:spPr>
            <a:xfrm>
              <a:off x="11933092" y="338327"/>
              <a:ext cx="258908" cy="239428"/>
            </a:xfrm>
            <a:prstGeom prst="rect">
              <a:avLst/>
            </a:prstGeom>
            <a:solidFill>
              <a:srgbClr val="DD1C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grpSp>
      <p:pic>
        <p:nvPicPr>
          <p:cNvPr id="2" name="Gráfico 1">
            <a:extLst>
              <a:ext uri="{FF2B5EF4-FFF2-40B4-BE49-F238E27FC236}">
                <a16:creationId xmlns:a16="http://schemas.microsoft.com/office/drawing/2014/main" id="{8C2605B4-262A-83B8-BA40-0AD6336A17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5074" y="270432"/>
            <a:ext cx="1023605" cy="354582"/>
          </a:xfrm>
          <a:prstGeom prst="rect">
            <a:avLst/>
          </a:prstGeom>
        </p:spPr>
      </p:pic>
      <p:pic>
        <p:nvPicPr>
          <p:cNvPr id="4" name="Gráfico 3">
            <a:extLst>
              <a:ext uri="{FF2B5EF4-FFF2-40B4-BE49-F238E27FC236}">
                <a16:creationId xmlns:a16="http://schemas.microsoft.com/office/drawing/2014/main" id="{6D5D5FFE-8DC6-18AD-3256-21B0D2D8C92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715487" y="301253"/>
            <a:ext cx="1152074" cy="284373"/>
          </a:xfrm>
          <a:prstGeom prst="rect">
            <a:avLst/>
          </a:prstGeom>
        </p:spPr>
      </p:pic>
    </p:spTree>
    <p:extLst>
      <p:ext uri="{BB962C8B-B14F-4D97-AF65-F5344CB8AC3E}">
        <p14:creationId xmlns:p14="http://schemas.microsoft.com/office/powerpoint/2010/main" val="3355342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FD5C7396-9C08-6DAF-7D10-3710D6AB5517}"/>
              </a:ext>
            </a:extLst>
          </p:cNvPr>
          <p:cNvSpPr txBox="1"/>
          <p:nvPr/>
        </p:nvSpPr>
        <p:spPr>
          <a:xfrm>
            <a:off x="356064" y="344181"/>
            <a:ext cx="7103669"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¿QUÉ ES LA IA?</a:t>
            </a:r>
            <a:endParaRPr kumimoji="0" lang="es-MX" sz="2800" b="1" u="none" strike="noStrike" kern="1200" cap="none" normalizeH="0" baseline="0" noProof="0">
              <a:ln>
                <a:noFill/>
              </a:ln>
              <a:solidFill>
                <a:srgbClr val="000045"/>
              </a:solidFill>
              <a:effectLst/>
              <a:uLnTx/>
              <a:uFillTx/>
              <a:cs typeface="Arial Black" panose="020B0604020202020204" pitchFamily="34" charset="0"/>
            </a:endParaRPr>
          </a:p>
        </p:txBody>
      </p:sp>
      <p:cxnSp>
        <p:nvCxnSpPr>
          <p:cNvPr id="5" name="Conector recto 4">
            <a:extLst>
              <a:ext uri="{FF2B5EF4-FFF2-40B4-BE49-F238E27FC236}">
                <a16:creationId xmlns:a16="http://schemas.microsoft.com/office/drawing/2014/main" id="{F66310EF-F3D8-DE70-97C1-901C9B18630C}"/>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
        <p:nvSpPr>
          <p:cNvPr id="6" name="Rectángulo 5">
            <a:extLst>
              <a:ext uri="{FF2B5EF4-FFF2-40B4-BE49-F238E27FC236}">
                <a16:creationId xmlns:a16="http://schemas.microsoft.com/office/drawing/2014/main" id="{06674890-318E-6F91-961C-17F002883C48}"/>
              </a:ext>
            </a:extLst>
          </p:cNvPr>
          <p:cNvSpPr/>
          <p:nvPr/>
        </p:nvSpPr>
        <p:spPr>
          <a:xfrm>
            <a:off x="0" y="1342487"/>
            <a:ext cx="12192000" cy="113456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O" sz="1800" b="0" i="0" u="none" strike="noStrike" kern="1200" cap="none" spc="0" normalizeH="0" baseline="0" noProof="0">
              <a:ln>
                <a:noFill/>
              </a:ln>
              <a:solidFill>
                <a:prstClr val="white"/>
              </a:solidFill>
              <a:effectLst/>
              <a:uLnTx/>
              <a:uFillTx/>
              <a:latin typeface="Futura Std Book" panose="020B0502020204020303" pitchFamily="34" charset="77"/>
              <a:ea typeface="+mn-ea"/>
              <a:cs typeface="+mn-cs"/>
            </a:endParaRPr>
          </a:p>
        </p:txBody>
      </p:sp>
      <p:sp>
        <p:nvSpPr>
          <p:cNvPr id="2" name="CuadroTexto 1">
            <a:extLst>
              <a:ext uri="{FF2B5EF4-FFF2-40B4-BE49-F238E27FC236}">
                <a16:creationId xmlns:a16="http://schemas.microsoft.com/office/drawing/2014/main" id="{95709186-2994-C1C9-0BA2-F76A18F85D0A}"/>
              </a:ext>
            </a:extLst>
          </p:cNvPr>
          <p:cNvSpPr txBox="1"/>
          <p:nvPr/>
        </p:nvSpPr>
        <p:spPr>
          <a:xfrm>
            <a:off x="1691940" y="1441047"/>
            <a:ext cx="8995109" cy="923330"/>
          </a:xfrm>
          <a:prstGeom prst="rect">
            <a:avLst/>
          </a:prstGeom>
          <a:noFill/>
        </p:spPr>
        <p:txBody>
          <a:bodyPr wrap="square" rtlCol="0">
            <a:spAutoFit/>
          </a:bodyPr>
          <a:lstStyle/>
          <a:p>
            <a:r>
              <a:rPr lang="es-ES" b="0" i="1">
                <a:solidFill>
                  <a:schemeClr val="bg1"/>
                </a:solidFill>
                <a:effectLst/>
                <a:latin typeface="Futura Std Book"/>
              </a:rPr>
              <a:t>“La inteligencia artificial, o IA, es tecnología que permite que las computadoras simulen la inteligencia humana y las capacidades humanas de resolución de problemas.”</a:t>
            </a:r>
          </a:p>
          <a:p>
            <a:r>
              <a:rPr lang="es-ES">
                <a:solidFill>
                  <a:schemeClr val="bg1"/>
                </a:solidFill>
                <a:latin typeface="IBM Plex Sans" panose="020B0503050203000203" pitchFamily="34" charset="0"/>
              </a:rPr>
              <a:t>								- IBM</a:t>
            </a:r>
          </a:p>
        </p:txBody>
      </p:sp>
      <p:sp>
        <p:nvSpPr>
          <p:cNvPr id="8" name="CuadroTexto 7">
            <a:extLst>
              <a:ext uri="{FF2B5EF4-FFF2-40B4-BE49-F238E27FC236}">
                <a16:creationId xmlns:a16="http://schemas.microsoft.com/office/drawing/2014/main" id="{01556206-4BFE-E2B1-8810-8C4342842B22}"/>
              </a:ext>
            </a:extLst>
          </p:cNvPr>
          <p:cNvSpPr txBox="1"/>
          <p:nvPr/>
        </p:nvSpPr>
        <p:spPr>
          <a:xfrm>
            <a:off x="1600201" y="2498411"/>
            <a:ext cx="8724900" cy="1200329"/>
          </a:xfrm>
          <a:prstGeom prst="rect">
            <a:avLst/>
          </a:prstGeom>
          <a:noFill/>
        </p:spPr>
        <p:txBody>
          <a:bodyPr wrap="square" rtlCol="0">
            <a:spAutoFit/>
          </a:bodyPr>
          <a:lstStyle/>
          <a:p>
            <a:pPr algn="ctr"/>
            <a:r>
              <a:rPr lang="es-ES">
                <a:solidFill>
                  <a:srgbClr val="000045"/>
                </a:solidFill>
              </a:rPr>
              <a:t>En los años 50, varios investigadores comenzaron a explorar la posibilidad de que las máquinas pudieran aprender.</a:t>
            </a:r>
          </a:p>
          <a:p>
            <a:pPr algn="ctr"/>
            <a:endParaRPr lang="es-ES">
              <a:solidFill>
                <a:srgbClr val="000045"/>
              </a:solidFill>
            </a:endParaRPr>
          </a:p>
          <a:p>
            <a:pPr algn="ctr"/>
            <a:r>
              <a:rPr lang="es-ES">
                <a:solidFill>
                  <a:srgbClr val="000045"/>
                </a:solidFill>
              </a:rPr>
              <a:t>Dos paradigmas se tomaron el debate: </a:t>
            </a:r>
          </a:p>
        </p:txBody>
      </p:sp>
      <p:sp>
        <p:nvSpPr>
          <p:cNvPr id="9" name="CuadroTexto 8">
            <a:extLst>
              <a:ext uri="{FF2B5EF4-FFF2-40B4-BE49-F238E27FC236}">
                <a16:creationId xmlns:a16="http://schemas.microsoft.com/office/drawing/2014/main" id="{6FFA1568-E00A-1902-4BB7-E7E88BC15779}"/>
              </a:ext>
            </a:extLst>
          </p:cNvPr>
          <p:cNvSpPr txBox="1"/>
          <p:nvPr/>
        </p:nvSpPr>
        <p:spPr>
          <a:xfrm>
            <a:off x="1228725" y="3643838"/>
            <a:ext cx="3867150" cy="369332"/>
          </a:xfrm>
          <a:prstGeom prst="rect">
            <a:avLst/>
          </a:prstGeom>
          <a:noFill/>
        </p:spPr>
        <p:txBody>
          <a:bodyPr wrap="square" rtlCol="0">
            <a:spAutoFit/>
          </a:bodyPr>
          <a:lstStyle/>
          <a:p>
            <a:pPr algn="ctr"/>
            <a:r>
              <a:rPr lang="es-ES">
                <a:solidFill>
                  <a:srgbClr val="000045"/>
                </a:solidFill>
                <a:latin typeface="Futura Std Condensed ExtBd" panose="020B0806020204030204" pitchFamily="34" charset="0"/>
              </a:rPr>
              <a:t>REDES NEURONALES</a:t>
            </a:r>
          </a:p>
        </p:txBody>
      </p:sp>
      <p:sp>
        <p:nvSpPr>
          <p:cNvPr id="10" name="CuadroTexto 9">
            <a:extLst>
              <a:ext uri="{FF2B5EF4-FFF2-40B4-BE49-F238E27FC236}">
                <a16:creationId xmlns:a16="http://schemas.microsoft.com/office/drawing/2014/main" id="{B605F554-7E35-8D8B-ED70-9C7A574355CE}"/>
              </a:ext>
            </a:extLst>
          </p:cNvPr>
          <p:cNvSpPr txBox="1"/>
          <p:nvPr/>
        </p:nvSpPr>
        <p:spPr>
          <a:xfrm>
            <a:off x="6724650" y="3643838"/>
            <a:ext cx="3867150" cy="369332"/>
          </a:xfrm>
          <a:prstGeom prst="rect">
            <a:avLst/>
          </a:prstGeom>
          <a:noFill/>
        </p:spPr>
        <p:txBody>
          <a:bodyPr wrap="square" rtlCol="0">
            <a:spAutoFit/>
          </a:bodyPr>
          <a:lstStyle/>
          <a:p>
            <a:pPr algn="ctr"/>
            <a:r>
              <a:rPr lang="es-ES">
                <a:solidFill>
                  <a:srgbClr val="000045"/>
                </a:solidFill>
                <a:latin typeface="Futura Std Condensed ExtBd" panose="020B0806020204030204" pitchFamily="34" charset="0"/>
              </a:rPr>
              <a:t>IA SIMBÓLICA</a:t>
            </a:r>
          </a:p>
        </p:txBody>
      </p:sp>
      <p:pic>
        <p:nvPicPr>
          <p:cNvPr id="1028" name="Picture 4">
            <a:extLst>
              <a:ext uri="{FF2B5EF4-FFF2-40B4-BE49-F238E27FC236}">
                <a16:creationId xmlns:a16="http://schemas.microsoft.com/office/drawing/2014/main" id="{6294B7E0-0A61-2410-3B75-58255812EC1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0000" b="53918"/>
          <a:stretch/>
        </p:blipFill>
        <p:spPr bwMode="auto">
          <a:xfrm>
            <a:off x="6991350" y="3942061"/>
            <a:ext cx="3333750" cy="235268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21C22E70-4EE7-ACBA-9018-CAD6DD75C07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000" b="53918"/>
          <a:stretch/>
        </p:blipFill>
        <p:spPr bwMode="auto">
          <a:xfrm>
            <a:off x="1495425" y="3942061"/>
            <a:ext cx="3333750" cy="2352683"/>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a:extLst>
              <a:ext uri="{FF2B5EF4-FFF2-40B4-BE49-F238E27FC236}">
                <a16:creationId xmlns:a16="http://schemas.microsoft.com/office/drawing/2014/main" id="{062C974B-87B7-7A8A-B1A3-42F0EEB17141}"/>
              </a:ext>
            </a:extLst>
          </p:cNvPr>
          <p:cNvSpPr txBox="1"/>
          <p:nvPr/>
        </p:nvSpPr>
        <p:spPr>
          <a:xfrm>
            <a:off x="315074" y="6261756"/>
            <a:ext cx="2818651" cy="253916"/>
          </a:xfrm>
          <a:prstGeom prst="rect">
            <a:avLst/>
          </a:prstGeom>
          <a:noFill/>
        </p:spPr>
        <p:txBody>
          <a:bodyPr wrap="square">
            <a:spAutoFit/>
          </a:bodyPr>
          <a:lstStyle/>
          <a:p>
            <a:pPr lvl="0"/>
            <a:r>
              <a:rPr lang="es-ES" sz="1050"/>
              <a:t>Fuente: </a:t>
            </a:r>
            <a:r>
              <a:rPr lang="es-ES" sz="1050">
                <a:hlinkClick r:id="rId4"/>
              </a:rPr>
              <a:t>IBM</a:t>
            </a:r>
            <a:r>
              <a:rPr lang="es-ES" sz="1050"/>
              <a:t>; </a:t>
            </a:r>
            <a:r>
              <a:rPr lang="es-ES" sz="1050" err="1">
                <a:hlinkClick r:id="rId5"/>
              </a:rPr>
              <a:t>Towardsdatascience</a:t>
            </a:r>
            <a:r>
              <a:rPr lang="es-ES" sz="1050"/>
              <a:t>; </a:t>
            </a:r>
            <a:r>
              <a:rPr lang="es-ES" sz="1050">
                <a:hlinkClick r:id="rId6"/>
              </a:rPr>
              <a:t>Medium</a:t>
            </a:r>
            <a:endParaRPr lang="es-CO" sz="1050"/>
          </a:p>
        </p:txBody>
      </p:sp>
    </p:spTree>
    <p:extLst>
      <p:ext uri="{BB962C8B-B14F-4D97-AF65-F5344CB8AC3E}">
        <p14:creationId xmlns:p14="http://schemas.microsoft.com/office/powerpoint/2010/main" val="3751507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FD5C7396-9C08-6DAF-7D10-3710D6AB5517}"/>
              </a:ext>
            </a:extLst>
          </p:cNvPr>
          <p:cNvSpPr txBox="1"/>
          <p:nvPr/>
        </p:nvSpPr>
        <p:spPr>
          <a:xfrm>
            <a:off x="356064" y="344181"/>
            <a:ext cx="7103669"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TIPOS DE IA</a:t>
            </a:r>
            <a:endParaRPr kumimoji="0" lang="es-MX" sz="2800" b="1" u="none" strike="noStrike" kern="1200" cap="none" normalizeH="0" baseline="0" noProof="0">
              <a:ln>
                <a:noFill/>
              </a:ln>
              <a:solidFill>
                <a:srgbClr val="000045"/>
              </a:solidFill>
              <a:effectLst/>
              <a:uLnTx/>
              <a:uFillTx/>
              <a:cs typeface="Arial Black" panose="020B0604020202020204" pitchFamily="34" charset="0"/>
            </a:endParaRPr>
          </a:p>
        </p:txBody>
      </p:sp>
      <p:cxnSp>
        <p:nvCxnSpPr>
          <p:cNvPr id="5" name="Conector recto 4">
            <a:extLst>
              <a:ext uri="{FF2B5EF4-FFF2-40B4-BE49-F238E27FC236}">
                <a16:creationId xmlns:a16="http://schemas.microsoft.com/office/drawing/2014/main" id="{F66310EF-F3D8-DE70-97C1-901C9B18630C}"/>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
        <p:nvSpPr>
          <p:cNvPr id="4" name="Rectángulo 3">
            <a:extLst>
              <a:ext uri="{FF2B5EF4-FFF2-40B4-BE49-F238E27FC236}">
                <a16:creationId xmlns:a16="http://schemas.microsoft.com/office/drawing/2014/main" id="{389294A5-F6DC-C568-7E0C-62A585273C4C}"/>
              </a:ext>
            </a:extLst>
          </p:cNvPr>
          <p:cNvSpPr/>
          <p:nvPr/>
        </p:nvSpPr>
        <p:spPr>
          <a:xfrm>
            <a:off x="280906" y="1755675"/>
            <a:ext cx="11573037" cy="3173209"/>
          </a:xfrm>
          <a:prstGeom prst="rect">
            <a:avLst/>
          </a:prstGeom>
          <a:solidFill>
            <a:schemeClr val="accent5">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O"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uadroTexto 6">
            <a:extLst>
              <a:ext uri="{FF2B5EF4-FFF2-40B4-BE49-F238E27FC236}">
                <a16:creationId xmlns:a16="http://schemas.microsoft.com/office/drawing/2014/main" id="{48FF6A60-D8DE-302E-4CAA-003E8E3ADD21}"/>
              </a:ext>
            </a:extLst>
          </p:cNvPr>
          <p:cNvSpPr txBox="1"/>
          <p:nvPr/>
        </p:nvSpPr>
        <p:spPr>
          <a:xfrm>
            <a:off x="383341" y="1881713"/>
            <a:ext cx="3552825" cy="369332"/>
          </a:xfrm>
          <a:prstGeom prst="rect">
            <a:avLst/>
          </a:prstGeom>
          <a:noFill/>
        </p:spPr>
        <p:txBody>
          <a:bodyPr wrap="square" rtlCol="0">
            <a:spAutoFit/>
          </a:bodyPr>
          <a:lstStyle/>
          <a:p>
            <a:pPr algn="ctr"/>
            <a:r>
              <a:rPr lang="es-ES">
                <a:solidFill>
                  <a:srgbClr val="000045"/>
                </a:solidFill>
                <a:latin typeface="Futura Std Condensed ExtBd" panose="020B0806020204030204" pitchFamily="34" charset="0"/>
              </a:rPr>
              <a:t>IA ESTRECHA (ANI)</a:t>
            </a:r>
          </a:p>
        </p:txBody>
      </p:sp>
      <p:sp>
        <p:nvSpPr>
          <p:cNvPr id="12" name="CuadroTexto 11">
            <a:extLst>
              <a:ext uri="{FF2B5EF4-FFF2-40B4-BE49-F238E27FC236}">
                <a16:creationId xmlns:a16="http://schemas.microsoft.com/office/drawing/2014/main" id="{BE829161-3DE3-A215-25C4-4F2C72C0FA9F}"/>
              </a:ext>
            </a:extLst>
          </p:cNvPr>
          <p:cNvSpPr txBox="1"/>
          <p:nvPr/>
        </p:nvSpPr>
        <p:spPr>
          <a:xfrm>
            <a:off x="4174332" y="1881713"/>
            <a:ext cx="3552825" cy="369332"/>
          </a:xfrm>
          <a:prstGeom prst="rect">
            <a:avLst/>
          </a:prstGeom>
          <a:noFill/>
        </p:spPr>
        <p:txBody>
          <a:bodyPr wrap="square" rtlCol="0">
            <a:spAutoFit/>
          </a:bodyPr>
          <a:lstStyle/>
          <a:p>
            <a:pPr algn="ctr"/>
            <a:r>
              <a:rPr lang="es-ES">
                <a:solidFill>
                  <a:srgbClr val="000045"/>
                </a:solidFill>
                <a:latin typeface="Futura Std Condensed ExtBd" panose="020B0806020204030204" pitchFamily="34" charset="0"/>
              </a:rPr>
              <a:t>IA GENERAL (AGI)</a:t>
            </a:r>
          </a:p>
        </p:txBody>
      </p:sp>
      <p:sp>
        <p:nvSpPr>
          <p:cNvPr id="13" name="CuadroTexto 12">
            <a:extLst>
              <a:ext uri="{FF2B5EF4-FFF2-40B4-BE49-F238E27FC236}">
                <a16:creationId xmlns:a16="http://schemas.microsoft.com/office/drawing/2014/main" id="{B4E9E165-93E7-590E-D6F5-0E96C0542752}"/>
              </a:ext>
            </a:extLst>
          </p:cNvPr>
          <p:cNvSpPr txBox="1"/>
          <p:nvPr/>
        </p:nvSpPr>
        <p:spPr>
          <a:xfrm>
            <a:off x="8119647" y="1881713"/>
            <a:ext cx="3552825" cy="369332"/>
          </a:xfrm>
          <a:prstGeom prst="rect">
            <a:avLst/>
          </a:prstGeom>
          <a:noFill/>
        </p:spPr>
        <p:txBody>
          <a:bodyPr wrap="square" rtlCol="0">
            <a:spAutoFit/>
          </a:bodyPr>
          <a:lstStyle/>
          <a:p>
            <a:pPr algn="ctr"/>
            <a:r>
              <a:rPr lang="es-ES">
                <a:solidFill>
                  <a:srgbClr val="000045"/>
                </a:solidFill>
                <a:latin typeface="Futura Std Condensed ExtBd" panose="020B0806020204030204" pitchFamily="34" charset="0"/>
              </a:rPr>
              <a:t>IA SUPERINTELIGENTE (ASI)</a:t>
            </a:r>
          </a:p>
        </p:txBody>
      </p:sp>
      <p:sp>
        <p:nvSpPr>
          <p:cNvPr id="14" name="Rectángulo 13">
            <a:extLst>
              <a:ext uri="{FF2B5EF4-FFF2-40B4-BE49-F238E27FC236}">
                <a16:creationId xmlns:a16="http://schemas.microsoft.com/office/drawing/2014/main" id="{67338DE8-FF3D-8488-B995-6C5800B4481E}"/>
              </a:ext>
            </a:extLst>
          </p:cNvPr>
          <p:cNvSpPr/>
          <p:nvPr/>
        </p:nvSpPr>
        <p:spPr>
          <a:xfrm>
            <a:off x="280906" y="2289146"/>
            <a:ext cx="11573037" cy="1930430"/>
          </a:xfrm>
          <a:prstGeom prst="rect">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_tradnl"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CuadroTexto 15">
            <a:extLst>
              <a:ext uri="{FF2B5EF4-FFF2-40B4-BE49-F238E27FC236}">
                <a16:creationId xmlns:a16="http://schemas.microsoft.com/office/drawing/2014/main" id="{393172DE-5C84-DA01-A8E7-B4249B9C72FC}"/>
              </a:ext>
            </a:extLst>
          </p:cNvPr>
          <p:cNvSpPr txBox="1"/>
          <p:nvPr/>
        </p:nvSpPr>
        <p:spPr>
          <a:xfrm>
            <a:off x="759578" y="2433786"/>
            <a:ext cx="2800350" cy="830997"/>
          </a:xfrm>
          <a:prstGeom prst="rect">
            <a:avLst/>
          </a:prstGeom>
          <a:noFill/>
        </p:spPr>
        <p:txBody>
          <a:bodyPr wrap="square">
            <a:spAutoFit/>
          </a:bodyPr>
          <a:lstStyle/>
          <a:p>
            <a:r>
              <a:rPr lang="es-ES" sz="1600">
                <a:solidFill>
                  <a:schemeClr val="bg1"/>
                </a:solidFill>
                <a:latin typeface="Futura Std Book"/>
              </a:rPr>
              <a:t>E</a:t>
            </a:r>
            <a:r>
              <a:rPr lang="es-ES" sz="1600" u="none" strike="noStrike">
                <a:solidFill>
                  <a:schemeClr val="bg1"/>
                </a:solidFill>
                <a:effectLst/>
                <a:latin typeface="Futura Std Book"/>
              </a:rPr>
              <a:t>stá diseñada y entrenada para realizar una tarea específica.</a:t>
            </a:r>
            <a:endParaRPr lang="es-CO" sz="1600">
              <a:solidFill>
                <a:schemeClr val="bg1"/>
              </a:solidFill>
            </a:endParaRPr>
          </a:p>
        </p:txBody>
      </p:sp>
      <p:sp>
        <p:nvSpPr>
          <p:cNvPr id="17" name="CuadroTexto 16">
            <a:extLst>
              <a:ext uri="{FF2B5EF4-FFF2-40B4-BE49-F238E27FC236}">
                <a16:creationId xmlns:a16="http://schemas.microsoft.com/office/drawing/2014/main" id="{08DCBF76-D991-C29C-10EB-D3384381C92D}"/>
              </a:ext>
            </a:extLst>
          </p:cNvPr>
          <p:cNvSpPr txBox="1"/>
          <p:nvPr/>
        </p:nvSpPr>
        <p:spPr>
          <a:xfrm>
            <a:off x="4550569" y="2433786"/>
            <a:ext cx="2800350" cy="1569660"/>
          </a:xfrm>
          <a:prstGeom prst="rect">
            <a:avLst/>
          </a:prstGeom>
          <a:noFill/>
        </p:spPr>
        <p:txBody>
          <a:bodyPr wrap="square">
            <a:spAutoFit/>
          </a:bodyPr>
          <a:lstStyle/>
          <a:p>
            <a:r>
              <a:rPr lang="es-ES" sz="1600">
                <a:solidFill>
                  <a:schemeClr val="bg1"/>
                </a:solidFill>
                <a:latin typeface="Futura Std Book"/>
              </a:rPr>
              <a:t>Se refiere a sistemas con capacidad de entender, aprender y aplicar conocimiento en una amplia variedad de tareas, similar a la inteligencia humana.</a:t>
            </a:r>
            <a:endParaRPr lang="es-CO" sz="1600">
              <a:solidFill>
                <a:schemeClr val="bg1"/>
              </a:solidFill>
            </a:endParaRPr>
          </a:p>
        </p:txBody>
      </p:sp>
      <p:sp>
        <p:nvSpPr>
          <p:cNvPr id="18" name="CuadroTexto 17">
            <a:extLst>
              <a:ext uri="{FF2B5EF4-FFF2-40B4-BE49-F238E27FC236}">
                <a16:creationId xmlns:a16="http://schemas.microsoft.com/office/drawing/2014/main" id="{02C3AD8F-E101-8EE3-95DF-95094964E1F1}"/>
              </a:ext>
            </a:extLst>
          </p:cNvPr>
          <p:cNvSpPr txBox="1"/>
          <p:nvPr/>
        </p:nvSpPr>
        <p:spPr>
          <a:xfrm>
            <a:off x="8495884" y="2433786"/>
            <a:ext cx="2800350" cy="1569660"/>
          </a:xfrm>
          <a:prstGeom prst="rect">
            <a:avLst/>
          </a:prstGeom>
          <a:noFill/>
        </p:spPr>
        <p:txBody>
          <a:bodyPr wrap="square">
            <a:spAutoFit/>
          </a:bodyPr>
          <a:lstStyle/>
          <a:p>
            <a:pPr algn="l" fontAlgn="ctr"/>
            <a:r>
              <a:rPr lang="es-ES" sz="1600" u="none" strike="noStrike">
                <a:solidFill>
                  <a:schemeClr val="bg1"/>
                </a:solidFill>
                <a:effectLst/>
                <a:latin typeface="Futura Std Book"/>
              </a:rPr>
              <a:t>Una IA que supera la inteligencia humana en todos los aspectos, incluyendo la creatividad, la resolución de problemas y la toma de decisiones.</a:t>
            </a:r>
            <a:endParaRPr lang="es-ES" sz="1600" b="0" i="0" u="none" strike="noStrike">
              <a:solidFill>
                <a:schemeClr val="bg1"/>
              </a:solidFill>
              <a:effectLst/>
              <a:latin typeface="Futura Std Book"/>
            </a:endParaRPr>
          </a:p>
        </p:txBody>
      </p:sp>
      <p:cxnSp>
        <p:nvCxnSpPr>
          <p:cNvPr id="20" name="Conector recto 19">
            <a:extLst>
              <a:ext uri="{FF2B5EF4-FFF2-40B4-BE49-F238E27FC236}">
                <a16:creationId xmlns:a16="http://schemas.microsoft.com/office/drawing/2014/main" id="{F0A8DECC-B2B5-7340-17A8-677F990611C6}"/>
              </a:ext>
            </a:extLst>
          </p:cNvPr>
          <p:cNvCxnSpPr>
            <a:cxnSpLocks/>
          </p:cNvCxnSpPr>
          <p:nvPr/>
        </p:nvCxnSpPr>
        <p:spPr>
          <a:xfrm>
            <a:off x="4073128" y="2433786"/>
            <a:ext cx="0" cy="148098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4F4C89BB-3C66-98F9-E100-3C974CA0ADDC}"/>
              </a:ext>
            </a:extLst>
          </p:cNvPr>
          <p:cNvCxnSpPr>
            <a:cxnSpLocks/>
          </p:cNvCxnSpPr>
          <p:nvPr/>
        </p:nvCxnSpPr>
        <p:spPr>
          <a:xfrm>
            <a:off x="7990284" y="2433786"/>
            <a:ext cx="0" cy="148098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CuadroTexto 23">
            <a:extLst>
              <a:ext uri="{FF2B5EF4-FFF2-40B4-BE49-F238E27FC236}">
                <a16:creationId xmlns:a16="http://schemas.microsoft.com/office/drawing/2014/main" id="{52C224F7-B220-72C5-16F1-F08A6236EB0A}"/>
              </a:ext>
            </a:extLst>
          </p:cNvPr>
          <p:cNvSpPr txBox="1"/>
          <p:nvPr/>
        </p:nvSpPr>
        <p:spPr>
          <a:xfrm>
            <a:off x="383341" y="4292084"/>
            <a:ext cx="3552825" cy="369332"/>
          </a:xfrm>
          <a:prstGeom prst="rect">
            <a:avLst/>
          </a:prstGeom>
          <a:noFill/>
        </p:spPr>
        <p:txBody>
          <a:bodyPr wrap="square" rtlCol="0">
            <a:spAutoFit/>
          </a:bodyPr>
          <a:lstStyle/>
          <a:p>
            <a:pPr algn="ctr"/>
            <a:r>
              <a:rPr lang="es-ES">
                <a:solidFill>
                  <a:srgbClr val="000045"/>
                </a:solidFill>
              </a:rPr>
              <a:t>Hoy en día estamos acá</a:t>
            </a:r>
          </a:p>
        </p:txBody>
      </p:sp>
      <p:sp>
        <p:nvSpPr>
          <p:cNvPr id="25" name="CuadroTexto 24">
            <a:extLst>
              <a:ext uri="{FF2B5EF4-FFF2-40B4-BE49-F238E27FC236}">
                <a16:creationId xmlns:a16="http://schemas.microsoft.com/office/drawing/2014/main" id="{DEA3B07F-3BA2-D3B1-9503-E3FAE3DEF98F}"/>
              </a:ext>
            </a:extLst>
          </p:cNvPr>
          <p:cNvSpPr txBox="1"/>
          <p:nvPr/>
        </p:nvSpPr>
        <p:spPr>
          <a:xfrm>
            <a:off x="4174332" y="4292084"/>
            <a:ext cx="3552825" cy="369332"/>
          </a:xfrm>
          <a:prstGeom prst="rect">
            <a:avLst/>
          </a:prstGeom>
          <a:noFill/>
        </p:spPr>
        <p:txBody>
          <a:bodyPr wrap="square" rtlCol="0">
            <a:spAutoFit/>
          </a:bodyPr>
          <a:lstStyle/>
          <a:p>
            <a:pPr algn="ctr"/>
            <a:r>
              <a:rPr lang="es-ES">
                <a:solidFill>
                  <a:srgbClr val="000045"/>
                </a:solidFill>
              </a:rPr>
              <a:t>Hay avances</a:t>
            </a:r>
          </a:p>
        </p:txBody>
      </p:sp>
      <p:sp>
        <p:nvSpPr>
          <p:cNvPr id="27" name="CuadroTexto 26">
            <a:extLst>
              <a:ext uri="{FF2B5EF4-FFF2-40B4-BE49-F238E27FC236}">
                <a16:creationId xmlns:a16="http://schemas.microsoft.com/office/drawing/2014/main" id="{E47661E1-D62A-76A1-F7F5-859DEF6586D4}"/>
              </a:ext>
            </a:extLst>
          </p:cNvPr>
          <p:cNvSpPr txBox="1"/>
          <p:nvPr/>
        </p:nvSpPr>
        <p:spPr>
          <a:xfrm>
            <a:off x="8301118" y="4282559"/>
            <a:ext cx="3552825" cy="646331"/>
          </a:xfrm>
          <a:prstGeom prst="rect">
            <a:avLst/>
          </a:prstGeom>
          <a:noFill/>
        </p:spPr>
        <p:txBody>
          <a:bodyPr wrap="square" rtlCol="0">
            <a:spAutoFit/>
          </a:bodyPr>
          <a:lstStyle/>
          <a:p>
            <a:pPr algn="ctr"/>
            <a:r>
              <a:rPr lang="es-ES">
                <a:solidFill>
                  <a:srgbClr val="000045"/>
                </a:solidFill>
              </a:rPr>
              <a:t>Es un concepto teórico y no existe en la práctica</a:t>
            </a:r>
          </a:p>
        </p:txBody>
      </p:sp>
      <p:sp>
        <p:nvSpPr>
          <p:cNvPr id="28" name="CuadroTexto 27">
            <a:extLst>
              <a:ext uri="{FF2B5EF4-FFF2-40B4-BE49-F238E27FC236}">
                <a16:creationId xmlns:a16="http://schemas.microsoft.com/office/drawing/2014/main" id="{C3CD760F-38CA-1941-9A8C-642B33E3EAD3}"/>
              </a:ext>
            </a:extLst>
          </p:cNvPr>
          <p:cNvSpPr txBox="1"/>
          <p:nvPr/>
        </p:nvSpPr>
        <p:spPr>
          <a:xfrm>
            <a:off x="315074" y="6261756"/>
            <a:ext cx="2818651" cy="253916"/>
          </a:xfrm>
          <a:prstGeom prst="rect">
            <a:avLst/>
          </a:prstGeom>
          <a:noFill/>
        </p:spPr>
        <p:txBody>
          <a:bodyPr wrap="square">
            <a:spAutoFit/>
          </a:bodyPr>
          <a:lstStyle/>
          <a:p>
            <a:pPr lvl="0"/>
            <a:r>
              <a:rPr lang="es-ES" sz="1050"/>
              <a:t>Fuente: </a:t>
            </a:r>
            <a:r>
              <a:rPr lang="es-ES" sz="1050">
                <a:hlinkClick r:id="rId3"/>
              </a:rPr>
              <a:t>IBM</a:t>
            </a:r>
            <a:endParaRPr lang="es-CO" sz="1050"/>
          </a:p>
        </p:txBody>
      </p:sp>
    </p:spTree>
    <p:extLst>
      <p:ext uri="{BB962C8B-B14F-4D97-AF65-F5344CB8AC3E}">
        <p14:creationId xmlns:p14="http://schemas.microsoft.com/office/powerpoint/2010/main" val="794396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FD5C7396-9C08-6DAF-7D10-3710D6AB5517}"/>
              </a:ext>
            </a:extLst>
          </p:cNvPr>
          <p:cNvSpPr txBox="1"/>
          <p:nvPr/>
        </p:nvSpPr>
        <p:spPr>
          <a:xfrm>
            <a:off x="356064" y="344181"/>
            <a:ext cx="7103669"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CLASIFICACIÓN DE AI</a:t>
            </a:r>
            <a:endParaRPr kumimoji="0" lang="es-MX" sz="2800" b="1" u="none" strike="noStrike" kern="1200" cap="none" normalizeH="0" baseline="0" noProof="0">
              <a:ln>
                <a:noFill/>
              </a:ln>
              <a:solidFill>
                <a:srgbClr val="000045"/>
              </a:solidFill>
              <a:effectLst/>
              <a:uLnTx/>
              <a:uFillTx/>
              <a:cs typeface="Arial Black" panose="020B0604020202020204" pitchFamily="34" charset="0"/>
            </a:endParaRPr>
          </a:p>
        </p:txBody>
      </p:sp>
      <p:cxnSp>
        <p:nvCxnSpPr>
          <p:cNvPr id="5" name="Conector recto 4">
            <a:extLst>
              <a:ext uri="{FF2B5EF4-FFF2-40B4-BE49-F238E27FC236}">
                <a16:creationId xmlns:a16="http://schemas.microsoft.com/office/drawing/2014/main" id="{F66310EF-F3D8-DE70-97C1-901C9B18630C}"/>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graphicFrame>
        <p:nvGraphicFramePr>
          <p:cNvPr id="2" name="Tabla 1">
            <a:extLst>
              <a:ext uri="{FF2B5EF4-FFF2-40B4-BE49-F238E27FC236}">
                <a16:creationId xmlns:a16="http://schemas.microsoft.com/office/drawing/2014/main" id="{40F9E6BD-A258-1979-456C-4119E18B5CB9}"/>
              </a:ext>
            </a:extLst>
          </p:cNvPr>
          <p:cNvGraphicFramePr>
            <a:graphicFrameLocks noGrp="1"/>
          </p:cNvGraphicFramePr>
          <p:nvPr>
            <p:extLst>
              <p:ext uri="{D42A27DB-BD31-4B8C-83A1-F6EECF244321}">
                <p14:modId xmlns:p14="http://schemas.microsoft.com/office/powerpoint/2010/main" val="2905596493"/>
              </p:ext>
            </p:extLst>
          </p:nvPr>
        </p:nvGraphicFramePr>
        <p:xfrm>
          <a:off x="356065" y="1066711"/>
          <a:ext cx="11520861" cy="5245980"/>
        </p:xfrm>
        <a:graphic>
          <a:graphicData uri="http://schemas.openxmlformats.org/drawingml/2006/table">
            <a:tbl>
              <a:tblPr>
                <a:tableStyleId>{5C22544A-7EE6-4342-B048-85BDC9FD1C3A}</a:tableStyleId>
              </a:tblPr>
              <a:tblGrid>
                <a:gridCol w="885777">
                  <a:extLst>
                    <a:ext uri="{9D8B030D-6E8A-4147-A177-3AD203B41FA5}">
                      <a16:colId xmlns:a16="http://schemas.microsoft.com/office/drawing/2014/main" val="1436673432"/>
                    </a:ext>
                  </a:extLst>
                </a:gridCol>
                <a:gridCol w="1485892">
                  <a:extLst>
                    <a:ext uri="{9D8B030D-6E8A-4147-A177-3AD203B41FA5}">
                      <a16:colId xmlns:a16="http://schemas.microsoft.com/office/drawing/2014/main" val="3172558175"/>
                    </a:ext>
                  </a:extLst>
                </a:gridCol>
                <a:gridCol w="5843173">
                  <a:extLst>
                    <a:ext uri="{9D8B030D-6E8A-4147-A177-3AD203B41FA5}">
                      <a16:colId xmlns:a16="http://schemas.microsoft.com/office/drawing/2014/main" val="460225608"/>
                    </a:ext>
                  </a:extLst>
                </a:gridCol>
                <a:gridCol w="3306019">
                  <a:extLst>
                    <a:ext uri="{9D8B030D-6E8A-4147-A177-3AD203B41FA5}">
                      <a16:colId xmlns:a16="http://schemas.microsoft.com/office/drawing/2014/main" val="4243977263"/>
                    </a:ext>
                  </a:extLst>
                </a:gridCol>
              </a:tblGrid>
              <a:tr h="382379">
                <a:tc>
                  <a:txBody>
                    <a:bodyPr/>
                    <a:lstStyle/>
                    <a:p>
                      <a:pPr algn="ctr" fontAlgn="ctr"/>
                      <a:r>
                        <a:rPr lang="es-CO" sz="1400" b="1" u="none" strike="noStrike">
                          <a:solidFill>
                            <a:schemeClr val="bg1"/>
                          </a:solidFill>
                          <a:effectLst/>
                          <a:latin typeface="Futura Std Book" panose="020B0502020204020303" pitchFamily="34" charset="0"/>
                        </a:rPr>
                        <a:t>Criterio</a:t>
                      </a:r>
                      <a:endParaRPr lang="es-CO" sz="1400" b="1" i="0" u="none" strike="noStrike">
                        <a:solidFill>
                          <a:schemeClr val="bg1"/>
                        </a:solidFill>
                        <a:effectLst/>
                        <a:latin typeface="Futura Std Book" panose="020B0502020204020303" pitchFamily="34" charset="0"/>
                      </a:endParaRPr>
                    </a:p>
                  </a:txBody>
                  <a:tcPr marL="2747" marR="2747" marT="2747" marB="0" anchor="ctr">
                    <a:solidFill>
                      <a:srgbClr val="000045"/>
                    </a:solidFill>
                  </a:tcPr>
                </a:tc>
                <a:tc>
                  <a:txBody>
                    <a:bodyPr/>
                    <a:lstStyle/>
                    <a:p>
                      <a:pPr algn="ctr" fontAlgn="ctr"/>
                      <a:r>
                        <a:rPr lang="es-CO" sz="1400" b="1" u="none" strike="noStrike">
                          <a:solidFill>
                            <a:schemeClr val="bg1"/>
                          </a:solidFill>
                          <a:effectLst/>
                          <a:latin typeface="Futura Std Book" panose="020B0502020204020303" pitchFamily="34" charset="0"/>
                        </a:rPr>
                        <a:t>Tipo de IA</a:t>
                      </a:r>
                      <a:endParaRPr lang="es-CO" sz="1400" b="1" i="0" u="none" strike="noStrike">
                        <a:solidFill>
                          <a:schemeClr val="bg1"/>
                        </a:solidFill>
                        <a:effectLst/>
                        <a:latin typeface="Futura Std Book" panose="020B0502020204020303" pitchFamily="34" charset="0"/>
                      </a:endParaRPr>
                    </a:p>
                  </a:txBody>
                  <a:tcPr marL="2747" marR="2747" marT="2747" marB="0" anchor="ctr">
                    <a:solidFill>
                      <a:srgbClr val="000045"/>
                    </a:solidFill>
                  </a:tcPr>
                </a:tc>
                <a:tc>
                  <a:txBody>
                    <a:bodyPr/>
                    <a:lstStyle/>
                    <a:p>
                      <a:pPr algn="ctr" fontAlgn="ctr"/>
                      <a:r>
                        <a:rPr lang="es-CO" sz="1400" b="1" u="none" strike="noStrike">
                          <a:solidFill>
                            <a:schemeClr val="bg1"/>
                          </a:solidFill>
                          <a:effectLst/>
                          <a:latin typeface="Futura Std Book" panose="020B0502020204020303" pitchFamily="34" charset="0"/>
                        </a:rPr>
                        <a:t>Descripción</a:t>
                      </a:r>
                    </a:p>
                  </a:txBody>
                  <a:tcPr marL="2747" marR="2747" marT="2747" marB="0" anchor="ctr">
                    <a:solidFill>
                      <a:srgbClr val="000045"/>
                    </a:solidFill>
                  </a:tcPr>
                </a:tc>
                <a:tc>
                  <a:txBody>
                    <a:bodyPr/>
                    <a:lstStyle/>
                    <a:p>
                      <a:pPr algn="ctr" fontAlgn="ctr"/>
                      <a:r>
                        <a:rPr lang="es-CO" sz="1400" b="1" u="none" strike="noStrike">
                          <a:solidFill>
                            <a:schemeClr val="bg1"/>
                          </a:solidFill>
                          <a:effectLst/>
                          <a:latin typeface="Futura Std Book" panose="020B0502020204020303" pitchFamily="34" charset="0"/>
                        </a:rPr>
                        <a:t>Ejemplos</a:t>
                      </a:r>
                    </a:p>
                  </a:txBody>
                  <a:tcPr marL="2747" marR="2747" marT="2747" marB="0" anchor="ctr">
                    <a:solidFill>
                      <a:srgbClr val="000045"/>
                    </a:solidFill>
                  </a:tcPr>
                </a:tc>
                <a:extLst>
                  <a:ext uri="{0D108BD9-81ED-4DB2-BD59-A6C34878D82A}">
                    <a16:rowId xmlns:a16="http://schemas.microsoft.com/office/drawing/2014/main" val="4243380292"/>
                  </a:ext>
                </a:extLst>
              </a:tr>
              <a:tr h="666138">
                <a:tc rowSpan="4">
                  <a:txBody>
                    <a:bodyPr/>
                    <a:lstStyle/>
                    <a:p>
                      <a:pPr algn="ctr" fontAlgn="ctr"/>
                      <a:r>
                        <a:rPr lang="es-CO" sz="1400" u="none" strike="noStrike">
                          <a:effectLst/>
                          <a:latin typeface="Futura Std Book" panose="020B0502020204020303" pitchFamily="34" charset="0"/>
                        </a:rPr>
                        <a:t>Funcionalidad</a:t>
                      </a:r>
                      <a:endParaRPr lang="es-CO" sz="1400" b="0" i="0" u="none" strike="noStrike">
                        <a:solidFill>
                          <a:srgbClr val="000000"/>
                        </a:solidFill>
                        <a:effectLst/>
                        <a:latin typeface="Futura Std Book" panose="020B0502020204020303" pitchFamily="34" charset="0"/>
                      </a:endParaRPr>
                    </a:p>
                  </a:txBody>
                  <a:tcPr marL="2747" marR="2747" marT="2747" marB="0" vert="vert270" anchor="ctr">
                    <a:lnB w="12700" cap="flat" cmpd="sng" algn="ctr">
                      <a:solidFill>
                        <a:schemeClr val="tx1"/>
                      </a:solidFill>
                      <a:prstDash val="solid"/>
                      <a:round/>
                      <a:headEnd type="none" w="med" len="med"/>
                      <a:tailEnd type="none" w="med" len="med"/>
                    </a:lnB>
                    <a:solidFill>
                      <a:srgbClr val="EEF5FB"/>
                    </a:solidFill>
                  </a:tcPr>
                </a:tc>
                <a:tc>
                  <a:txBody>
                    <a:bodyPr/>
                    <a:lstStyle/>
                    <a:p>
                      <a:pPr algn="ctr" fontAlgn="ctr"/>
                      <a:r>
                        <a:rPr lang="es-CO" sz="1400" u="none" strike="noStrike">
                          <a:effectLst/>
                          <a:latin typeface="Futura Std Book" panose="020B0502020204020303" pitchFamily="34" charset="0"/>
                        </a:rPr>
                        <a:t>Sistemas Reactivos</a:t>
                      </a:r>
                      <a:endParaRPr lang="es-CO"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ES" sz="1400" u="none" strike="noStrike">
                          <a:effectLst/>
                          <a:latin typeface="Futura Std Book" panose="020B0502020204020303" pitchFamily="34" charset="0"/>
                        </a:rPr>
                        <a:t>Estos sistemas solo pueden reaccionar a estímulos específicos y no tienen memoria ni capacidad para aprender de experiencias pasadas.</a:t>
                      </a:r>
                      <a:endParaRPr lang="es-ES"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CO" sz="1400" u="none" strike="noStrike">
                          <a:effectLst/>
                          <a:latin typeface="Futura Std Book" panose="020B0502020204020303" pitchFamily="34" charset="0"/>
                        </a:rPr>
                        <a:t>Deep Blue, el programa de ajedrez de IBM que derrotó a Garry </a:t>
                      </a:r>
                      <a:r>
                        <a:rPr lang="es-CO" sz="1400" u="none" strike="noStrike" err="1">
                          <a:effectLst/>
                          <a:latin typeface="Futura Std Book" panose="020B0502020204020303" pitchFamily="34" charset="0"/>
                        </a:rPr>
                        <a:t>Kasparov</a:t>
                      </a:r>
                      <a:r>
                        <a:rPr lang="es-CO" sz="1400" u="none" strike="noStrike">
                          <a:effectLst/>
                          <a:latin typeface="Futura Std Book" panose="020B0502020204020303" pitchFamily="34" charset="0"/>
                        </a:rPr>
                        <a:t>.</a:t>
                      </a:r>
                      <a:endParaRPr lang="es-CO"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extLst>
                  <a:ext uri="{0D108BD9-81ED-4DB2-BD59-A6C34878D82A}">
                    <a16:rowId xmlns:a16="http://schemas.microsoft.com/office/drawing/2014/main" val="1667785164"/>
                  </a:ext>
                </a:extLst>
              </a:tr>
              <a:tr h="666138">
                <a:tc vMerge="1">
                  <a:txBody>
                    <a:bodyPr/>
                    <a:lstStyle/>
                    <a:p>
                      <a:endParaRPr/>
                    </a:p>
                  </a:txBody>
                  <a:tcPr marL="2747" marR="2747" marT="2747" marB="0" anchor="ctr">
                    <a:solidFill>
                      <a:srgbClr val="EEF5FB"/>
                    </a:solidFill>
                  </a:tcPr>
                </a:tc>
                <a:tc>
                  <a:txBody>
                    <a:bodyPr/>
                    <a:lstStyle/>
                    <a:p>
                      <a:pPr algn="ctr" fontAlgn="ctr"/>
                      <a:r>
                        <a:rPr lang="es-CO" sz="1400" u="none" strike="noStrike">
                          <a:effectLst/>
                          <a:latin typeface="Futura Std Book" panose="020B0502020204020303" pitchFamily="34" charset="0"/>
                        </a:rPr>
                        <a:t>Memoria Limitada</a:t>
                      </a:r>
                      <a:endParaRPr lang="es-CO"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ES" sz="1400" u="none" strike="noStrike">
                          <a:effectLst/>
                          <a:latin typeface="Futura Std Book" panose="020B0502020204020303" pitchFamily="34" charset="0"/>
                        </a:rPr>
                        <a:t>Estos sistemas pueden usar experiencias pasadas para informar decisiones futuras, pero esta memoria es limitada y no se actualiza continuamente.</a:t>
                      </a:r>
                      <a:endParaRPr lang="es-ES"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ES" sz="1400" u="none" strike="noStrike">
                          <a:effectLst/>
                          <a:latin typeface="Futura Std Book" panose="020B0502020204020303" pitchFamily="34" charset="0"/>
                        </a:rPr>
                        <a:t>Vehículos autónomos que utilizan datos históricos de tráfico y mapas para tomar decisiones de conducción.</a:t>
                      </a:r>
                      <a:endParaRPr lang="es-ES"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extLst>
                  <a:ext uri="{0D108BD9-81ED-4DB2-BD59-A6C34878D82A}">
                    <a16:rowId xmlns:a16="http://schemas.microsoft.com/office/drawing/2014/main" val="2358823874"/>
                  </a:ext>
                </a:extLst>
              </a:tr>
              <a:tr h="666138">
                <a:tc vMerge="1">
                  <a:txBody>
                    <a:bodyPr/>
                    <a:lstStyle/>
                    <a:p>
                      <a:endParaRPr/>
                    </a:p>
                  </a:txBody>
                  <a:tcPr marL="2747" marR="2747" marT="2747" marB="0" anchor="ctr">
                    <a:solidFill>
                      <a:srgbClr val="EEF5FB"/>
                    </a:solidFill>
                  </a:tcPr>
                </a:tc>
                <a:tc>
                  <a:txBody>
                    <a:bodyPr/>
                    <a:lstStyle/>
                    <a:p>
                      <a:pPr algn="ctr" fontAlgn="ctr"/>
                      <a:r>
                        <a:rPr lang="es-CO" sz="1400" u="none" strike="noStrike">
                          <a:effectLst/>
                          <a:latin typeface="Futura Std Book" panose="020B0502020204020303" pitchFamily="34" charset="0"/>
                        </a:rPr>
                        <a:t>Teoría de la Mente</a:t>
                      </a:r>
                      <a:endParaRPr lang="es-CO"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ES" sz="1400" u="none" strike="noStrike">
                          <a:effectLst/>
                          <a:latin typeface="Futura Std Book" panose="020B0502020204020303" pitchFamily="34" charset="0"/>
                        </a:rPr>
                        <a:t>Sistemas que pueden comprender emociones, creencias e intenciones humanas. Este tipo de IA aún está en desarrollo y no existe plenamente.</a:t>
                      </a:r>
                      <a:endParaRPr lang="es-ES"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ES" sz="1400" u="none" strike="noStrike">
                          <a:effectLst/>
                          <a:latin typeface="Futura Std Book" panose="020B0502020204020303" pitchFamily="34" charset="0"/>
                        </a:rPr>
                        <a:t>Asistentes virtuales avanzados capaces de interpretar y responder a estados emocionales.</a:t>
                      </a:r>
                      <a:endParaRPr lang="es-ES"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extLst>
                  <a:ext uri="{0D108BD9-81ED-4DB2-BD59-A6C34878D82A}">
                    <a16:rowId xmlns:a16="http://schemas.microsoft.com/office/drawing/2014/main" val="3628043557"/>
                  </a:ext>
                </a:extLst>
              </a:tr>
              <a:tr h="445042">
                <a:tc vMerge="1">
                  <a:txBody>
                    <a:bodyPr/>
                    <a:lstStyle/>
                    <a:p>
                      <a:endParaRPr/>
                    </a:p>
                  </a:txBody>
                  <a:tcPr marL="2747" marR="2747" marT="2747" marB="0" anchor="ctr">
                    <a:lnB w="12700" cap="flat" cmpd="sng" algn="ctr">
                      <a:solidFill>
                        <a:schemeClr val="tx1"/>
                      </a:solidFill>
                      <a:prstDash val="solid"/>
                      <a:round/>
                      <a:headEnd type="none" w="med" len="med"/>
                      <a:tailEnd type="none" w="med" len="med"/>
                    </a:lnB>
                    <a:solidFill>
                      <a:srgbClr val="EEF5FB"/>
                    </a:solidFill>
                  </a:tcPr>
                </a:tc>
                <a:tc>
                  <a:txBody>
                    <a:bodyPr/>
                    <a:lstStyle/>
                    <a:p>
                      <a:pPr algn="ctr" fontAlgn="ctr"/>
                      <a:r>
                        <a:rPr lang="es-CO" sz="1400" u="none" strike="noStrike">
                          <a:effectLst/>
                          <a:latin typeface="Futura Std Book" panose="020B0502020204020303" pitchFamily="34" charset="0"/>
                        </a:rPr>
                        <a:t>Autoconciencia</a:t>
                      </a:r>
                      <a:endParaRPr lang="es-CO" sz="1400" b="0" i="0" u="none" strike="noStrike">
                        <a:solidFill>
                          <a:srgbClr val="000000"/>
                        </a:solidFill>
                        <a:effectLst/>
                        <a:latin typeface="Futura Std Book" panose="020B0502020204020303" pitchFamily="34" charset="0"/>
                      </a:endParaRPr>
                    </a:p>
                  </a:txBody>
                  <a:tcPr marL="2747" marR="2747" marT="2747" marB="0" anchor="ctr">
                    <a:lnB w="12700" cap="flat" cmpd="sng" algn="ctr">
                      <a:solidFill>
                        <a:schemeClr val="tx1"/>
                      </a:solidFill>
                      <a:prstDash val="solid"/>
                      <a:round/>
                      <a:headEnd type="none" w="med" len="med"/>
                      <a:tailEnd type="none" w="med" len="med"/>
                    </a:lnB>
                    <a:solidFill>
                      <a:srgbClr val="EEF5FB"/>
                    </a:solidFill>
                  </a:tcPr>
                </a:tc>
                <a:tc>
                  <a:txBody>
                    <a:bodyPr/>
                    <a:lstStyle/>
                    <a:p>
                      <a:pPr algn="ctr" fontAlgn="ctr"/>
                      <a:r>
                        <a:rPr lang="es-ES" sz="1400" u="none" strike="noStrike">
                          <a:effectLst/>
                          <a:latin typeface="Futura Std Book" panose="020B0502020204020303" pitchFamily="34" charset="0"/>
                        </a:rPr>
                        <a:t>Una IA que tiene una forma de autoconciencia, entendiendo su propio estado y el de los demás.</a:t>
                      </a:r>
                      <a:endParaRPr lang="es-ES" sz="1400" b="0" i="0" u="none" strike="noStrike">
                        <a:solidFill>
                          <a:srgbClr val="000000"/>
                        </a:solidFill>
                        <a:effectLst/>
                        <a:latin typeface="Futura Std Book" panose="020B0502020204020303" pitchFamily="34" charset="0"/>
                      </a:endParaRPr>
                    </a:p>
                  </a:txBody>
                  <a:tcPr marL="2747" marR="2747" marT="2747" marB="0" anchor="ctr">
                    <a:lnB w="12700" cap="flat" cmpd="sng" algn="ctr">
                      <a:solidFill>
                        <a:schemeClr val="tx1"/>
                      </a:solidFill>
                      <a:prstDash val="solid"/>
                      <a:round/>
                      <a:headEnd type="none" w="med" len="med"/>
                      <a:tailEnd type="none" w="med" len="med"/>
                    </a:lnB>
                    <a:solidFill>
                      <a:srgbClr val="EEF5FB"/>
                    </a:solidFill>
                  </a:tcPr>
                </a:tc>
                <a:tc>
                  <a:txBody>
                    <a:bodyPr/>
                    <a:lstStyle/>
                    <a:p>
                      <a:pPr algn="ctr" fontAlgn="ctr"/>
                      <a:r>
                        <a:rPr lang="es-ES" sz="1400" u="none" strike="noStrike">
                          <a:effectLst/>
                          <a:latin typeface="Futura Std Book" panose="020B0502020204020303" pitchFamily="34" charset="0"/>
                        </a:rPr>
                        <a:t>Esta categoría es teórica y no existe actualmente.</a:t>
                      </a:r>
                      <a:endParaRPr lang="es-ES" sz="1400" b="0" i="0" u="none" strike="noStrike">
                        <a:solidFill>
                          <a:srgbClr val="000000"/>
                        </a:solidFill>
                        <a:effectLst/>
                        <a:latin typeface="Futura Std Book" panose="020B0502020204020303" pitchFamily="34" charset="0"/>
                      </a:endParaRPr>
                    </a:p>
                  </a:txBody>
                  <a:tcPr marL="2747" marR="2747" marT="2747" marB="0" anchor="ctr">
                    <a:lnB w="12700" cap="flat" cmpd="sng" algn="ctr">
                      <a:solidFill>
                        <a:schemeClr val="tx1"/>
                      </a:solidFill>
                      <a:prstDash val="solid"/>
                      <a:round/>
                      <a:headEnd type="none" w="med" len="med"/>
                      <a:tailEnd type="none" w="med" len="med"/>
                    </a:lnB>
                    <a:solidFill>
                      <a:srgbClr val="EEF5FB"/>
                    </a:solidFill>
                  </a:tcPr>
                </a:tc>
                <a:extLst>
                  <a:ext uri="{0D108BD9-81ED-4DB2-BD59-A6C34878D82A}">
                    <a16:rowId xmlns:a16="http://schemas.microsoft.com/office/drawing/2014/main" val="1773324123"/>
                  </a:ext>
                </a:extLst>
              </a:tr>
              <a:tr h="595761">
                <a:tc rowSpan="4">
                  <a:txBody>
                    <a:bodyPr/>
                    <a:lstStyle/>
                    <a:p>
                      <a:pPr algn="ctr" fontAlgn="ctr"/>
                      <a:r>
                        <a:rPr lang="es-ES" sz="1400" u="none" strike="noStrike">
                          <a:effectLst/>
                          <a:latin typeface="Futura Std Book" panose="020B0502020204020303" pitchFamily="34" charset="0"/>
                        </a:rPr>
                        <a:t>Método de aprendizaje</a:t>
                      </a:r>
                      <a:endParaRPr lang="es-ES" sz="1400" b="0" i="0" u="none" strike="noStrike">
                        <a:solidFill>
                          <a:srgbClr val="000000"/>
                        </a:solidFill>
                        <a:effectLst/>
                        <a:latin typeface="Futura Std Book" panose="020B0502020204020303" pitchFamily="34" charset="0"/>
                      </a:endParaRPr>
                    </a:p>
                  </a:txBody>
                  <a:tcPr marL="2747" marR="2747" marT="2747" marB="0" vert="vert270" anchor="ctr">
                    <a:lnT w="12700" cap="flat" cmpd="sng" algn="ctr">
                      <a:solidFill>
                        <a:schemeClr val="tx1"/>
                      </a:solidFill>
                      <a:prstDash val="solid"/>
                      <a:round/>
                      <a:headEnd type="none" w="med" len="med"/>
                      <a:tailEnd type="none" w="med" len="med"/>
                    </a:lnT>
                    <a:solidFill>
                      <a:srgbClr val="EEF5FB"/>
                    </a:solidFill>
                  </a:tcPr>
                </a:tc>
                <a:tc>
                  <a:txBody>
                    <a:bodyPr/>
                    <a:lstStyle/>
                    <a:p>
                      <a:pPr algn="ctr" fontAlgn="ctr"/>
                      <a:r>
                        <a:rPr lang="es-CO" sz="1400" u="none" strike="noStrike">
                          <a:effectLst/>
                          <a:latin typeface="Futura Std Book" panose="020B0502020204020303" pitchFamily="34" charset="0"/>
                        </a:rPr>
                        <a:t>Aprendizaje Supervisado</a:t>
                      </a:r>
                      <a:endParaRPr lang="es-CO" sz="1400" b="0" i="0" u="none" strike="noStrike">
                        <a:solidFill>
                          <a:srgbClr val="000000"/>
                        </a:solidFill>
                        <a:effectLst/>
                        <a:latin typeface="Futura Std Book" panose="020B0502020204020303" pitchFamily="34" charset="0"/>
                      </a:endParaRPr>
                    </a:p>
                  </a:txBody>
                  <a:tcPr marL="2747" marR="2747" marT="2747" marB="0" anchor="ctr">
                    <a:lnT w="12700" cap="flat" cmpd="sng" algn="ctr">
                      <a:solidFill>
                        <a:schemeClr val="tx1"/>
                      </a:solidFill>
                      <a:prstDash val="solid"/>
                      <a:round/>
                      <a:headEnd type="none" w="med" len="med"/>
                      <a:tailEnd type="none" w="med" len="med"/>
                    </a:lnT>
                    <a:solidFill>
                      <a:srgbClr val="EEF5FB"/>
                    </a:solidFill>
                  </a:tcPr>
                </a:tc>
                <a:tc>
                  <a:txBody>
                    <a:bodyPr/>
                    <a:lstStyle/>
                    <a:p>
                      <a:pPr algn="ctr" fontAlgn="ctr"/>
                      <a:r>
                        <a:rPr lang="es-ES" sz="1400" u="none" strike="noStrike">
                          <a:effectLst/>
                          <a:latin typeface="Futura Std Book" panose="020B0502020204020303" pitchFamily="34" charset="0"/>
                        </a:rPr>
                        <a:t>La IA se entrena con un conjunto de datos etiquetados, donde la entrada y la salida están claramente definidas.</a:t>
                      </a:r>
                      <a:endParaRPr lang="es-ES" sz="1400" b="0" i="0" u="none" strike="noStrike">
                        <a:solidFill>
                          <a:srgbClr val="000000"/>
                        </a:solidFill>
                        <a:effectLst/>
                        <a:latin typeface="Futura Std Book" panose="020B0502020204020303" pitchFamily="34" charset="0"/>
                      </a:endParaRPr>
                    </a:p>
                  </a:txBody>
                  <a:tcPr marL="2747" marR="2747" marT="2747" marB="0" anchor="ctr">
                    <a:lnT w="12700" cap="flat" cmpd="sng" algn="ctr">
                      <a:solidFill>
                        <a:schemeClr val="tx1"/>
                      </a:solidFill>
                      <a:prstDash val="solid"/>
                      <a:round/>
                      <a:headEnd type="none" w="med" len="med"/>
                      <a:tailEnd type="none" w="med" len="med"/>
                    </a:lnT>
                    <a:solidFill>
                      <a:srgbClr val="EEF5FB"/>
                    </a:solidFill>
                  </a:tcPr>
                </a:tc>
                <a:tc>
                  <a:txBody>
                    <a:bodyPr/>
                    <a:lstStyle/>
                    <a:p>
                      <a:pPr algn="ctr" fontAlgn="ctr"/>
                      <a:r>
                        <a:rPr lang="es-ES" sz="1400" u="none" strike="noStrike">
                          <a:effectLst/>
                          <a:latin typeface="Futura Std Book" panose="020B0502020204020303" pitchFamily="34" charset="0"/>
                        </a:rPr>
                        <a:t>Clasificación de imágenes, reconocimiento de voz, predicción de ventas.</a:t>
                      </a:r>
                      <a:endParaRPr lang="es-ES" sz="1400" b="0" i="0" u="none" strike="noStrike">
                        <a:solidFill>
                          <a:srgbClr val="000000"/>
                        </a:solidFill>
                        <a:effectLst/>
                        <a:latin typeface="Futura Std Book" panose="020B0502020204020303" pitchFamily="34" charset="0"/>
                      </a:endParaRPr>
                    </a:p>
                  </a:txBody>
                  <a:tcPr marL="2747" marR="2747" marT="2747" marB="0" anchor="ctr">
                    <a:lnT w="12700" cap="flat" cmpd="sng" algn="ctr">
                      <a:solidFill>
                        <a:schemeClr val="tx1"/>
                      </a:solidFill>
                      <a:prstDash val="solid"/>
                      <a:round/>
                      <a:headEnd type="none" w="med" len="med"/>
                      <a:tailEnd type="none" w="med" len="med"/>
                    </a:lnT>
                    <a:solidFill>
                      <a:srgbClr val="EEF5FB"/>
                    </a:solidFill>
                  </a:tcPr>
                </a:tc>
                <a:extLst>
                  <a:ext uri="{0D108BD9-81ED-4DB2-BD59-A6C34878D82A}">
                    <a16:rowId xmlns:a16="http://schemas.microsoft.com/office/drawing/2014/main" val="1305421000"/>
                  </a:ext>
                </a:extLst>
              </a:tr>
              <a:tr h="445042">
                <a:tc vMerge="1">
                  <a:txBody>
                    <a:bodyPr/>
                    <a:lstStyle/>
                    <a:p>
                      <a:endParaRPr/>
                    </a:p>
                  </a:txBody>
                  <a:tcPr marL="2747" marR="2747" marT="2747" marB="0" anchor="ctr">
                    <a:solidFill>
                      <a:srgbClr val="EEF5FB"/>
                    </a:solidFill>
                  </a:tcPr>
                </a:tc>
                <a:tc>
                  <a:txBody>
                    <a:bodyPr/>
                    <a:lstStyle/>
                    <a:p>
                      <a:pPr algn="ctr" fontAlgn="ctr"/>
                      <a:r>
                        <a:rPr lang="es-CO" sz="1400" u="none" strike="noStrike">
                          <a:effectLst/>
                          <a:latin typeface="Futura Std Book" panose="020B0502020204020303" pitchFamily="34" charset="0"/>
                        </a:rPr>
                        <a:t>Aprendizaje No Supervisado</a:t>
                      </a:r>
                      <a:endParaRPr lang="es-CO"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ES" sz="1400" u="none" strike="noStrike">
                          <a:effectLst/>
                          <a:latin typeface="Futura Std Book" panose="020B0502020204020303" pitchFamily="34" charset="0"/>
                        </a:rPr>
                        <a:t>La IA trabaja con datos sin etiquetar y debe identificar patrones y estructuras en los datos por sí misma.</a:t>
                      </a:r>
                      <a:endParaRPr lang="es-ES"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ES" sz="1400" u="none" strike="noStrike">
                          <a:effectLst/>
                          <a:latin typeface="Futura Std Book" panose="020B0502020204020303" pitchFamily="34" charset="0"/>
                        </a:rPr>
                        <a:t>Análisis de agrupamiento, reducción de dimensionalidad, modelos de asociación.</a:t>
                      </a:r>
                      <a:endParaRPr lang="es-ES"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extLst>
                  <a:ext uri="{0D108BD9-81ED-4DB2-BD59-A6C34878D82A}">
                    <a16:rowId xmlns:a16="http://schemas.microsoft.com/office/drawing/2014/main" val="2526521079"/>
                  </a:ext>
                </a:extLst>
              </a:tr>
              <a:tr h="666138">
                <a:tc vMerge="1">
                  <a:txBody>
                    <a:bodyPr/>
                    <a:lstStyle/>
                    <a:p>
                      <a:endParaRPr/>
                    </a:p>
                  </a:txBody>
                  <a:tcPr marL="2747" marR="2747" marT="2747" marB="0" anchor="ctr">
                    <a:solidFill>
                      <a:srgbClr val="EEF5FB"/>
                    </a:solidFill>
                  </a:tcPr>
                </a:tc>
                <a:tc>
                  <a:txBody>
                    <a:bodyPr/>
                    <a:lstStyle/>
                    <a:p>
                      <a:pPr algn="ctr" fontAlgn="ctr"/>
                      <a:r>
                        <a:rPr lang="es-CO" sz="1400" u="none" strike="noStrike">
                          <a:effectLst/>
                          <a:latin typeface="Futura Std Book" panose="020B0502020204020303" pitchFamily="34" charset="0"/>
                        </a:rPr>
                        <a:t>Aprendizaje por Refuerzo</a:t>
                      </a:r>
                      <a:endParaRPr lang="es-CO"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ES" sz="1400" u="none" strike="noStrike">
                          <a:effectLst/>
                          <a:latin typeface="Futura Std Book" panose="020B0502020204020303" pitchFamily="34" charset="0"/>
                        </a:rPr>
                        <a:t>La IA aprende a tomar decisiones mediante la prueba y el error, recibiendo recompensas o castigos según el resultado de sus acciones.</a:t>
                      </a:r>
                      <a:endParaRPr lang="es-ES"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ES" sz="1400" u="none" strike="noStrike">
                          <a:effectLst/>
                          <a:latin typeface="Futura Std Book" panose="020B0502020204020303" pitchFamily="34" charset="0"/>
                        </a:rPr>
                        <a:t>Juegos de estrategia, robots que aprenden a moverse, optimización de sistemas de recomendación.</a:t>
                      </a:r>
                      <a:endParaRPr lang="es-ES"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extLst>
                  <a:ext uri="{0D108BD9-81ED-4DB2-BD59-A6C34878D82A}">
                    <a16:rowId xmlns:a16="http://schemas.microsoft.com/office/drawing/2014/main" val="23878986"/>
                  </a:ext>
                </a:extLst>
              </a:tr>
              <a:tr h="666138">
                <a:tc vMerge="1">
                  <a:txBody>
                    <a:bodyPr/>
                    <a:lstStyle/>
                    <a:p>
                      <a:endParaRPr/>
                    </a:p>
                  </a:txBody>
                  <a:tcPr marL="2747" marR="2747" marT="2747" marB="0" anchor="ctr">
                    <a:solidFill>
                      <a:srgbClr val="EEF5FB"/>
                    </a:solidFill>
                  </a:tcPr>
                </a:tc>
                <a:tc>
                  <a:txBody>
                    <a:bodyPr/>
                    <a:lstStyle/>
                    <a:p>
                      <a:pPr algn="ctr" fontAlgn="ctr"/>
                      <a:r>
                        <a:rPr lang="es-CO" sz="1400" u="none" strike="noStrike">
                          <a:effectLst/>
                          <a:latin typeface="Futura Std Book" panose="020B0502020204020303" pitchFamily="34" charset="0"/>
                        </a:rPr>
                        <a:t>Aprendizaje Semi-Supervisado</a:t>
                      </a:r>
                      <a:endParaRPr lang="es-CO"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ES" sz="1400" u="none" strike="noStrike">
                          <a:effectLst/>
                          <a:latin typeface="Futura Std Book" panose="020B0502020204020303" pitchFamily="34" charset="0"/>
                        </a:rPr>
                        <a:t>Combina una pequeña cantidad de datos etiquetados con una gran cantidad de datos sin etiquetar durante el proceso de entrenamiento.</a:t>
                      </a:r>
                      <a:endParaRPr lang="es-ES"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tc>
                  <a:txBody>
                    <a:bodyPr/>
                    <a:lstStyle/>
                    <a:p>
                      <a:pPr algn="ctr" fontAlgn="ctr"/>
                      <a:r>
                        <a:rPr lang="es-ES" sz="1400" u="none" strike="noStrike">
                          <a:effectLst/>
                          <a:latin typeface="Futura Std Book" panose="020B0502020204020303" pitchFamily="34" charset="0"/>
                        </a:rPr>
                        <a:t>Sistemas de reconocimiento de voz y visión por computadora que requieren grandes cantidades de datos.</a:t>
                      </a:r>
                      <a:endParaRPr lang="es-ES" sz="1400" b="0" i="0" u="none" strike="noStrike">
                        <a:solidFill>
                          <a:srgbClr val="000000"/>
                        </a:solidFill>
                        <a:effectLst/>
                        <a:latin typeface="Futura Std Book" panose="020B0502020204020303" pitchFamily="34" charset="0"/>
                      </a:endParaRPr>
                    </a:p>
                  </a:txBody>
                  <a:tcPr marL="2747" marR="2747" marT="2747" marB="0" anchor="ctr">
                    <a:solidFill>
                      <a:srgbClr val="EEF5FB"/>
                    </a:solidFill>
                  </a:tcPr>
                </a:tc>
                <a:extLst>
                  <a:ext uri="{0D108BD9-81ED-4DB2-BD59-A6C34878D82A}">
                    <a16:rowId xmlns:a16="http://schemas.microsoft.com/office/drawing/2014/main" val="2548577025"/>
                  </a:ext>
                </a:extLst>
              </a:tr>
            </a:tbl>
          </a:graphicData>
        </a:graphic>
      </p:graphicFrame>
      <p:sp>
        <p:nvSpPr>
          <p:cNvPr id="8" name="CuadroTexto 7">
            <a:extLst>
              <a:ext uri="{FF2B5EF4-FFF2-40B4-BE49-F238E27FC236}">
                <a16:creationId xmlns:a16="http://schemas.microsoft.com/office/drawing/2014/main" id="{DBBD5B3B-A422-7D02-9B29-96681353EC8C}"/>
              </a:ext>
            </a:extLst>
          </p:cNvPr>
          <p:cNvSpPr txBox="1"/>
          <p:nvPr/>
        </p:nvSpPr>
        <p:spPr>
          <a:xfrm>
            <a:off x="315074" y="6261756"/>
            <a:ext cx="2818651" cy="253916"/>
          </a:xfrm>
          <a:prstGeom prst="rect">
            <a:avLst/>
          </a:prstGeom>
          <a:noFill/>
        </p:spPr>
        <p:txBody>
          <a:bodyPr wrap="square">
            <a:spAutoFit/>
          </a:bodyPr>
          <a:lstStyle/>
          <a:p>
            <a:pPr lvl="0"/>
            <a:r>
              <a:rPr lang="es-ES" sz="1050"/>
              <a:t>Fuente: </a:t>
            </a:r>
            <a:r>
              <a:rPr lang="es-ES" sz="1050">
                <a:hlinkClick r:id="rId3"/>
              </a:rPr>
              <a:t>IBM</a:t>
            </a:r>
            <a:endParaRPr lang="es-CO" sz="1050"/>
          </a:p>
        </p:txBody>
      </p:sp>
    </p:spTree>
    <p:extLst>
      <p:ext uri="{BB962C8B-B14F-4D97-AF65-F5344CB8AC3E}">
        <p14:creationId xmlns:p14="http://schemas.microsoft.com/office/powerpoint/2010/main" val="854583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FD5C7396-9C08-6DAF-7D10-3710D6AB5517}"/>
              </a:ext>
            </a:extLst>
          </p:cNvPr>
          <p:cNvSpPr txBox="1"/>
          <p:nvPr/>
        </p:nvSpPr>
        <p:spPr>
          <a:xfrm>
            <a:off x="356064" y="344181"/>
            <a:ext cx="10083336"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LIMITACIONES EN LA ADOPCIÓN</a:t>
            </a:r>
            <a:endParaRPr kumimoji="0" lang="es-MX" sz="2800" b="1" u="none" strike="noStrike" kern="1200" cap="none" normalizeH="0" baseline="0" noProof="0">
              <a:ln>
                <a:noFill/>
              </a:ln>
              <a:solidFill>
                <a:srgbClr val="000045"/>
              </a:solidFill>
              <a:effectLst/>
              <a:uLnTx/>
              <a:uFillTx/>
              <a:cs typeface="Arial Black" panose="020B0604020202020204" pitchFamily="34" charset="0"/>
            </a:endParaRPr>
          </a:p>
        </p:txBody>
      </p:sp>
      <p:cxnSp>
        <p:nvCxnSpPr>
          <p:cNvPr id="5" name="Conector recto 4">
            <a:extLst>
              <a:ext uri="{FF2B5EF4-FFF2-40B4-BE49-F238E27FC236}">
                <a16:creationId xmlns:a16="http://schemas.microsoft.com/office/drawing/2014/main" id="{F66310EF-F3D8-DE70-97C1-901C9B18630C}"/>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graphicFrame>
        <p:nvGraphicFramePr>
          <p:cNvPr id="9" name="Diagrama 8">
            <a:extLst>
              <a:ext uri="{FF2B5EF4-FFF2-40B4-BE49-F238E27FC236}">
                <a16:creationId xmlns:a16="http://schemas.microsoft.com/office/drawing/2014/main" id="{1FEE4908-24A0-4463-1B78-52F5E8C5B816}"/>
              </a:ext>
            </a:extLst>
          </p:cNvPr>
          <p:cNvGraphicFramePr/>
          <p:nvPr>
            <p:extLst>
              <p:ext uri="{D42A27DB-BD31-4B8C-83A1-F6EECF244321}">
                <p14:modId xmlns:p14="http://schemas.microsoft.com/office/powerpoint/2010/main" val="1587085052"/>
              </p:ext>
            </p:extLst>
          </p:nvPr>
        </p:nvGraphicFramePr>
        <p:xfrm>
          <a:off x="896339" y="1062122"/>
          <a:ext cx="10628911"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CuadroTexto 9">
            <a:extLst>
              <a:ext uri="{FF2B5EF4-FFF2-40B4-BE49-F238E27FC236}">
                <a16:creationId xmlns:a16="http://schemas.microsoft.com/office/drawing/2014/main" id="{A5575626-2572-3403-46B8-F84422D7C252}"/>
              </a:ext>
            </a:extLst>
          </p:cNvPr>
          <p:cNvSpPr txBox="1"/>
          <p:nvPr/>
        </p:nvSpPr>
        <p:spPr>
          <a:xfrm>
            <a:off x="315074" y="6261756"/>
            <a:ext cx="2818651" cy="253916"/>
          </a:xfrm>
          <a:prstGeom prst="rect">
            <a:avLst/>
          </a:prstGeom>
          <a:noFill/>
        </p:spPr>
        <p:txBody>
          <a:bodyPr wrap="square">
            <a:spAutoFit/>
          </a:bodyPr>
          <a:lstStyle/>
          <a:p>
            <a:pPr lvl="0"/>
            <a:r>
              <a:rPr lang="es-ES" sz="1050"/>
              <a:t>Fuente: </a:t>
            </a:r>
            <a:r>
              <a:rPr lang="es-ES" sz="1050">
                <a:hlinkClick r:id="rId8"/>
              </a:rPr>
              <a:t>Forbes</a:t>
            </a:r>
            <a:endParaRPr lang="es-CO" sz="1050"/>
          </a:p>
        </p:txBody>
      </p:sp>
    </p:spTree>
    <p:extLst>
      <p:ext uri="{BB962C8B-B14F-4D97-AF65-F5344CB8AC3E}">
        <p14:creationId xmlns:p14="http://schemas.microsoft.com/office/powerpoint/2010/main" val="57953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FD5C7396-9C08-6DAF-7D10-3710D6AB5517}"/>
              </a:ext>
            </a:extLst>
          </p:cNvPr>
          <p:cNvSpPr txBox="1"/>
          <p:nvPr/>
        </p:nvSpPr>
        <p:spPr>
          <a:xfrm>
            <a:off x="356064" y="344181"/>
            <a:ext cx="8826036"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CONSIDERACIONES ÉTICAS</a:t>
            </a:r>
            <a:endParaRPr kumimoji="0" lang="es-MX" sz="2800" b="1" u="none" strike="noStrike" kern="1200" cap="none" normalizeH="0" baseline="0" noProof="0">
              <a:ln>
                <a:noFill/>
              </a:ln>
              <a:solidFill>
                <a:srgbClr val="000045"/>
              </a:solidFill>
              <a:effectLst/>
              <a:uLnTx/>
              <a:uFillTx/>
              <a:cs typeface="Arial Black" panose="020B0604020202020204" pitchFamily="34" charset="0"/>
            </a:endParaRPr>
          </a:p>
        </p:txBody>
      </p:sp>
      <p:cxnSp>
        <p:nvCxnSpPr>
          <p:cNvPr id="5" name="Conector recto 4">
            <a:extLst>
              <a:ext uri="{FF2B5EF4-FFF2-40B4-BE49-F238E27FC236}">
                <a16:creationId xmlns:a16="http://schemas.microsoft.com/office/drawing/2014/main" id="{F66310EF-F3D8-DE70-97C1-901C9B18630C}"/>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graphicFrame>
        <p:nvGraphicFramePr>
          <p:cNvPr id="9" name="Diagrama 8">
            <a:extLst>
              <a:ext uri="{FF2B5EF4-FFF2-40B4-BE49-F238E27FC236}">
                <a16:creationId xmlns:a16="http://schemas.microsoft.com/office/drawing/2014/main" id="{1FEE4908-24A0-4463-1B78-52F5E8C5B816}"/>
              </a:ext>
            </a:extLst>
          </p:cNvPr>
          <p:cNvGraphicFramePr/>
          <p:nvPr>
            <p:extLst>
              <p:ext uri="{D42A27DB-BD31-4B8C-83A1-F6EECF244321}">
                <p14:modId xmlns:p14="http://schemas.microsoft.com/office/powerpoint/2010/main" val="2560568910"/>
              </p:ext>
            </p:extLst>
          </p:nvPr>
        </p:nvGraphicFramePr>
        <p:xfrm>
          <a:off x="609600" y="1273630"/>
          <a:ext cx="11038114" cy="4953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uadroTexto 3">
            <a:extLst>
              <a:ext uri="{FF2B5EF4-FFF2-40B4-BE49-F238E27FC236}">
                <a16:creationId xmlns:a16="http://schemas.microsoft.com/office/drawing/2014/main" id="{BA103C49-ED8C-99A8-5291-8D6AD2E02DA0}"/>
              </a:ext>
            </a:extLst>
          </p:cNvPr>
          <p:cNvSpPr txBox="1"/>
          <p:nvPr/>
        </p:nvSpPr>
        <p:spPr>
          <a:xfrm>
            <a:off x="315074" y="6261756"/>
            <a:ext cx="2818651" cy="253916"/>
          </a:xfrm>
          <a:prstGeom prst="rect">
            <a:avLst/>
          </a:prstGeom>
          <a:noFill/>
        </p:spPr>
        <p:txBody>
          <a:bodyPr wrap="square">
            <a:spAutoFit/>
          </a:bodyPr>
          <a:lstStyle/>
          <a:p>
            <a:pPr lvl="0"/>
            <a:r>
              <a:rPr lang="es-ES" sz="1050"/>
              <a:t>Fuente: </a:t>
            </a:r>
            <a:r>
              <a:rPr lang="es-ES" sz="1050" err="1"/>
              <a:t>The</a:t>
            </a:r>
            <a:r>
              <a:rPr lang="es-ES" sz="1050"/>
              <a:t> </a:t>
            </a:r>
            <a:r>
              <a:rPr lang="es-ES" sz="1050" err="1"/>
              <a:t>daily</a:t>
            </a:r>
            <a:endParaRPr lang="es-CO" sz="1050"/>
          </a:p>
        </p:txBody>
      </p:sp>
    </p:spTree>
    <p:extLst>
      <p:ext uri="{BB962C8B-B14F-4D97-AF65-F5344CB8AC3E}">
        <p14:creationId xmlns:p14="http://schemas.microsoft.com/office/powerpoint/2010/main" val="2644467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FD5C7396-9C08-6DAF-7D10-3710D6AB5517}"/>
              </a:ext>
            </a:extLst>
          </p:cNvPr>
          <p:cNvSpPr txBox="1"/>
          <p:nvPr/>
        </p:nvSpPr>
        <p:spPr>
          <a:xfrm>
            <a:off x="356064" y="344181"/>
            <a:ext cx="8826036"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¿CÓMO IDENTIFICAR Y MITIGAR?</a:t>
            </a:r>
            <a:endParaRPr kumimoji="0" lang="es-MX" sz="2800" b="1" u="none" strike="noStrike" kern="1200" cap="none" normalizeH="0" baseline="0" noProof="0">
              <a:ln>
                <a:noFill/>
              </a:ln>
              <a:solidFill>
                <a:srgbClr val="000045"/>
              </a:solidFill>
              <a:effectLst/>
              <a:uLnTx/>
              <a:uFillTx/>
              <a:cs typeface="Arial Black" panose="020B0604020202020204" pitchFamily="34" charset="0"/>
            </a:endParaRPr>
          </a:p>
        </p:txBody>
      </p:sp>
      <p:cxnSp>
        <p:nvCxnSpPr>
          <p:cNvPr id="5" name="Conector recto 4">
            <a:extLst>
              <a:ext uri="{FF2B5EF4-FFF2-40B4-BE49-F238E27FC236}">
                <a16:creationId xmlns:a16="http://schemas.microsoft.com/office/drawing/2014/main" id="{F66310EF-F3D8-DE70-97C1-901C9B18630C}"/>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graphicFrame>
        <p:nvGraphicFramePr>
          <p:cNvPr id="2" name="Tabla 1">
            <a:extLst>
              <a:ext uri="{FF2B5EF4-FFF2-40B4-BE49-F238E27FC236}">
                <a16:creationId xmlns:a16="http://schemas.microsoft.com/office/drawing/2014/main" id="{EE35BBBF-50F5-0BE0-2E28-0FA3A199B3C6}"/>
              </a:ext>
            </a:extLst>
          </p:cNvPr>
          <p:cNvGraphicFramePr>
            <a:graphicFrameLocks noGrp="1"/>
          </p:cNvGraphicFramePr>
          <p:nvPr>
            <p:extLst>
              <p:ext uri="{D42A27DB-BD31-4B8C-83A1-F6EECF244321}">
                <p14:modId xmlns:p14="http://schemas.microsoft.com/office/powerpoint/2010/main" val="2135880061"/>
              </p:ext>
            </p:extLst>
          </p:nvPr>
        </p:nvGraphicFramePr>
        <p:xfrm>
          <a:off x="759279" y="1333500"/>
          <a:ext cx="10496550" cy="5104570"/>
        </p:xfrm>
        <a:graphic>
          <a:graphicData uri="http://schemas.openxmlformats.org/drawingml/2006/table">
            <a:tbl>
              <a:tblPr>
                <a:tableStyleId>{5C22544A-7EE6-4342-B048-85BDC9FD1C3A}</a:tableStyleId>
              </a:tblPr>
              <a:tblGrid>
                <a:gridCol w="2171700">
                  <a:extLst>
                    <a:ext uri="{9D8B030D-6E8A-4147-A177-3AD203B41FA5}">
                      <a16:colId xmlns:a16="http://schemas.microsoft.com/office/drawing/2014/main" val="1102547910"/>
                    </a:ext>
                  </a:extLst>
                </a:gridCol>
                <a:gridCol w="4162425">
                  <a:extLst>
                    <a:ext uri="{9D8B030D-6E8A-4147-A177-3AD203B41FA5}">
                      <a16:colId xmlns:a16="http://schemas.microsoft.com/office/drawing/2014/main" val="1720992910"/>
                    </a:ext>
                  </a:extLst>
                </a:gridCol>
                <a:gridCol w="4162425">
                  <a:extLst>
                    <a:ext uri="{9D8B030D-6E8A-4147-A177-3AD203B41FA5}">
                      <a16:colId xmlns:a16="http://schemas.microsoft.com/office/drawing/2014/main" val="677245614"/>
                    </a:ext>
                  </a:extLst>
                </a:gridCol>
              </a:tblGrid>
              <a:tr h="400050">
                <a:tc>
                  <a:txBody>
                    <a:bodyPr/>
                    <a:lstStyle/>
                    <a:p>
                      <a:pPr algn="ctr" fontAlgn="b"/>
                      <a:r>
                        <a:rPr lang="es-CO" sz="1400" u="none" strike="noStrike">
                          <a:effectLst/>
                        </a:rPr>
                        <a:t>Aspecto</a:t>
                      </a:r>
                      <a:endParaRPr lang="es-CO"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ctr" fontAlgn="b"/>
                      <a:r>
                        <a:rPr lang="es-CO" sz="1400" u="none" strike="noStrike">
                          <a:effectLst/>
                        </a:rPr>
                        <a:t>Identificación</a:t>
                      </a:r>
                      <a:endParaRPr lang="es-CO"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ctr" fontAlgn="b"/>
                      <a:r>
                        <a:rPr lang="es-CO" sz="1400" u="none" strike="noStrike">
                          <a:effectLst/>
                        </a:rPr>
                        <a:t>Mitigación</a:t>
                      </a:r>
                      <a:endParaRPr lang="es-CO" sz="1400" b="0" i="0" u="none" strike="noStrike">
                        <a:solidFill>
                          <a:srgbClr val="000000"/>
                        </a:solidFill>
                        <a:effectLst/>
                        <a:latin typeface="Aptos Narrow" panose="020B0004020202020204" pitchFamily="34" charset="0"/>
                      </a:endParaRPr>
                    </a:p>
                  </a:txBody>
                  <a:tcPr marL="2120" marR="2120" marT="2120" marB="0" anchor="ctr"/>
                </a:tc>
                <a:extLst>
                  <a:ext uri="{0D108BD9-81ED-4DB2-BD59-A6C34878D82A}">
                    <a16:rowId xmlns:a16="http://schemas.microsoft.com/office/drawing/2014/main" val="3390329351"/>
                  </a:ext>
                </a:extLst>
              </a:tr>
              <a:tr h="794813">
                <a:tc>
                  <a:txBody>
                    <a:bodyPr/>
                    <a:lstStyle/>
                    <a:p>
                      <a:pPr algn="l" fontAlgn="b"/>
                      <a:r>
                        <a:rPr lang="es-CO" sz="1400" u="none" strike="noStrike">
                          <a:effectLst/>
                        </a:rPr>
                        <a:t>Sesgo Algorítmico</a:t>
                      </a:r>
                      <a:endParaRPr lang="es-CO"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l" fontAlgn="b"/>
                      <a:r>
                        <a:rPr lang="es-ES" sz="1400" u="none" strike="noStrike">
                          <a:effectLst/>
                        </a:rPr>
                        <a:t>Auditoría de datos: Analizar los conjuntos de datos de entrenamiento para detectar posibles sesgos. Pruebas de equidad: Implementar métricas de equidad para evaluar disparidades.</a:t>
                      </a:r>
                      <a:endParaRPr lang="es-ES"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l" fontAlgn="b"/>
                      <a:r>
                        <a:rPr lang="es-ES" sz="1400" u="none" strike="noStrike">
                          <a:effectLst/>
                        </a:rPr>
                        <a:t>Diversificación de datos: Ampliar y diversificar conjuntos de datos. Técnicas de ajuste: Utilizar regularización y balanceo de muestras. Participación diversa: Involucrar diversas perspectivas.</a:t>
                      </a:r>
                      <a:endParaRPr lang="es-ES" sz="1400" b="0" i="0" u="none" strike="noStrike">
                        <a:solidFill>
                          <a:srgbClr val="000000"/>
                        </a:solidFill>
                        <a:effectLst/>
                        <a:latin typeface="Aptos Narrow" panose="020B0004020202020204" pitchFamily="34" charset="0"/>
                      </a:endParaRPr>
                    </a:p>
                  </a:txBody>
                  <a:tcPr marL="2120" marR="2120" marT="2120" marB="0" anchor="ctr"/>
                </a:tc>
                <a:extLst>
                  <a:ext uri="{0D108BD9-81ED-4DB2-BD59-A6C34878D82A}">
                    <a16:rowId xmlns:a16="http://schemas.microsoft.com/office/drawing/2014/main" val="900623851"/>
                  </a:ext>
                </a:extLst>
              </a:tr>
              <a:tr h="748184">
                <a:tc>
                  <a:txBody>
                    <a:bodyPr/>
                    <a:lstStyle/>
                    <a:p>
                      <a:pPr algn="l" fontAlgn="b"/>
                      <a:r>
                        <a:rPr lang="es-CO" sz="1400" u="none" strike="noStrike">
                          <a:effectLst/>
                        </a:rPr>
                        <a:t>IA y el Empleo</a:t>
                      </a:r>
                      <a:endParaRPr lang="es-CO"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l" fontAlgn="b"/>
                      <a:r>
                        <a:rPr lang="es-ES" sz="1400" u="none" strike="noStrike">
                          <a:effectLst/>
                        </a:rPr>
                        <a:t>Análisis de impacto laboral: Evaluar el impacto en sectores y roles laborales. Consulta con expertos: Involucrar a sindicatos, economistas laborales y expertos.</a:t>
                      </a:r>
                      <a:endParaRPr lang="es-ES"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l" fontAlgn="b"/>
                      <a:r>
                        <a:rPr lang="es-ES" sz="1400" u="none" strike="noStrike">
                          <a:effectLst/>
                        </a:rPr>
                        <a:t>Programas de reeducación: Desarrollar iniciativas de reeducación. Políticas de apoyo laboral: Implementar políticas de protección. Fomento de nuevos empleos: Promover nuevos roles.</a:t>
                      </a:r>
                      <a:endParaRPr lang="es-ES" sz="1400" b="0" i="0" u="none" strike="noStrike">
                        <a:solidFill>
                          <a:srgbClr val="000000"/>
                        </a:solidFill>
                        <a:effectLst/>
                        <a:latin typeface="Aptos Narrow" panose="020B0004020202020204" pitchFamily="34" charset="0"/>
                      </a:endParaRPr>
                    </a:p>
                  </a:txBody>
                  <a:tcPr marL="2120" marR="2120" marT="2120" marB="0" anchor="ctr"/>
                </a:tc>
                <a:extLst>
                  <a:ext uri="{0D108BD9-81ED-4DB2-BD59-A6C34878D82A}">
                    <a16:rowId xmlns:a16="http://schemas.microsoft.com/office/drawing/2014/main" val="2291279478"/>
                  </a:ext>
                </a:extLst>
              </a:tr>
              <a:tr h="794813">
                <a:tc>
                  <a:txBody>
                    <a:bodyPr/>
                    <a:lstStyle/>
                    <a:p>
                      <a:pPr algn="l" fontAlgn="b"/>
                      <a:r>
                        <a:rPr lang="es-ES" sz="1400" u="none" strike="noStrike">
                          <a:effectLst/>
                        </a:rPr>
                        <a:t>IA y la Toma de Decisiones</a:t>
                      </a:r>
                      <a:endParaRPr lang="es-ES"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l" fontAlgn="b"/>
                      <a:r>
                        <a:rPr lang="es-ES" sz="1400" u="none" strike="noStrike">
                          <a:effectLst/>
                        </a:rPr>
                        <a:t>Transparencia en los algoritmos: Asegurar sistemas auditables y transparentes. Evaluación de riesgos y beneficios: Analizar los riesgos y beneficios de delegar decisiones.</a:t>
                      </a:r>
                      <a:endParaRPr lang="es-ES"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l" fontAlgn="b"/>
                      <a:r>
                        <a:rPr lang="es-ES" sz="1400" u="none" strike="noStrike">
                          <a:effectLst/>
                        </a:rPr>
                        <a:t>Desarrollo de IA explicativa: Algoritmos que expliquen decisiones. Revisiones humanas: Procedimientos de supervisión humana. Normativas éticas: Adopción de estándares éticos.</a:t>
                      </a:r>
                      <a:endParaRPr lang="es-ES" sz="1400" b="0" i="0" u="none" strike="noStrike">
                        <a:solidFill>
                          <a:srgbClr val="000000"/>
                        </a:solidFill>
                        <a:effectLst/>
                        <a:latin typeface="Aptos Narrow" panose="020B0004020202020204" pitchFamily="34" charset="0"/>
                      </a:endParaRPr>
                    </a:p>
                  </a:txBody>
                  <a:tcPr marL="2120" marR="2120" marT="2120" marB="0" anchor="ctr"/>
                </a:tc>
                <a:extLst>
                  <a:ext uri="{0D108BD9-81ED-4DB2-BD59-A6C34878D82A}">
                    <a16:rowId xmlns:a16="http://schemas.microsoft.com/office/drawing/2014/main" val="4252236649"/>
                  </a:ext>
                </a:extLst>
              </a:tr>
              <a:tr h="1027959">
                <a:tc>
                  <a:txBody>
                    <a:bodyPr/>
                    <a:lstStyle/>
                    <a:p>
                      <a:pPr algn="l" fontAlgn="b"/>
                      <a:r>
                        <a:rPr lang="es-CO" sz="1400" u="none" strike="noStrike">
                          <a:effectLst/>
                        </a:rPr>
                        <a:t>Manipulación y Desinformación</a:t>
                      </a:r>
                      <a:endParaRPr lang="es-CO"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l" fontAlgn="b"/>
                      <a:r>
                        <a:rPr lang="es-ES" sz="1400" u="none" strike="noStrike">
                          <a:effectLst/>
                        </a:rPr>
                        <a:t>Monitoreo de contenido: Detectar patrones de desinformación y manipulación. Colaboración con plataformas: Trabajar con plataformas para identificar contenido manipulado.</a:t>
                      </a:r>
                      <a:endParaRPr lang="es-ES"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l" fontAlgn="b"/>
                      <a:r>
                        <a:rPr lang="es-ES" sz="1400" u="none" strike="noStrike">
                          <a:effectLst/>
                        </a:rPr>
                        <a:t>Desarrollo de herramientas de detección: Identificar y etiquetar contenido falso. Alfabetización digital: Educar sobre la identificación de desinformación. Regulación de contenido: Políticas claras contra la desinformación.</a:t>
                      </a:r>
                      <a:endParaRPr lang="es-ES" sz="1400" b="0" i="0" u="none" strike="noStrike">
                        <a:solidFill>
                          <a:srgbClr val="000000"/>
                        </a:solidFill>
                        <a:effectLst/>
                        <a:latin typeface="Aptos Narrow" panose="020B0004020202020204" pitchFamily="34" charset="0"/>
                      </a:endParaRPr>
                    </a:p>
                  </a:txBody>
                  <a:tcPr marL="2120" marR="2120" marT="2120" marB="0" anchor="ctr"/>
                </a:tc>
                <a:extLst>
                  <a:ext uri="{0D108BD9-81ED-4DB2-BD59-A6C34878D82A}">
                    <a16:rowId xmlns:a16="http://schemas.microsoft.com/office/drawing/2014/main" val="3858187916"/>
                  </a:ext>
                </a:extLst>
              </a:tr>
              <a:tr h="621963">
                <a:tc>
                  <a:txBody>
                    <a:bodyPr/>
                    <a:lstStyle/>
                    <a:p>
                      <a:pPr algn="l" fontAlgn="b"/>
                      <a:r>
                        <a:rPr lang="es-CO" sz="1400" u="none" strike="noStrike">
                          <a:effectLst/>
                        </a:rPr>
                        <a:t>Responsabilidad Legal</a:t>
                      </a:r>
                      <a:endParaRPr lang="es-CO"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l" fontAlgn="b"/>
                      <a:r>
                        <a:rPr lang="es-ES" sz="1400" u="none" strike="noStrike">
                          <a:effectLst/>
                        </a:rPr>
                        <a:t>Evaluación de riesgos legales: Analizar los riesgos legales asociados con la IA. Consulta con expertos legales: Involucrar a expertos en derecho.</a:t>
                      </a:r>
                      <a:endParaRPr lang="es-ES" sz="1400" b="0" i="0" u="none" strike="noStrike">
                        <a:solidFill>
                          <a:srgbClr val="000000"/>
                        </a:solidFill>
                        <a:effectLst/>
                        <a:latin typeface="Aptos Narrow" panose="020B0004020202020204" pitchFamily="34" charset="0"/>
                      </a:endParaRPr>
                    </a:p>
                  </a:txBody>
                  <a:tcPr marL="2120" marR="2120" marT="2120" marB="0" anchor="ctr"/>
                </a:tc>
                <a:tc>
                  <a:txBody>
                    <a:bodyPr/>
                    <a:lstStyle/>
                    <a:p>
                      <a:pPr algn="l" fontAlgn="b"/>
                      <a:r>
                        <a:rPr lang="es-ES" sz="1400" u="none" strike="noStrike">
                          <a:effectLst/>
                        </a:rPr>
                        <a:t>Marcos legales claros: Crear regulaciones específicas para IA. Seguro y compensación: Establecer sistemas de seguro. Responsabilidad compartida: Promover responsabilidad entre desarrolladores y operadores.</a:t>
                      </a:r>
                      <a:endParaRPr lang="es-ES" sz="1400" b="0" i="0" u="none" strike="noStrike">
                        <a:solidFill>
                          <a:srgbClr val="000000"/>
                        </a:solidFill>
                        <a:effectLst/>
                        <a:latin typeface="Aptos Narrow" panose="020B0004020202020204" pitchFamily="34" charset="0"/>
                      </a:endParaRPr>
                    </a:p>
                  </a:txBody>
                  <a:tcPr marL="2120" marR="2120" marT="2120" marB="0" anchor="ctr"/>
                </a:tc>
                <a:extLst>
                  <a:ext uri="{0D108BD9-81ED-4DB2-BD59-A6C34878D82A}">
                    <a16:rowId xmlns:a16="http://schemas.microsoft.com/office/drawing/2014/main" val="3363756616"/>
                  </a:ext>
                </a:extLst>
              </a:tr>
            </a:tbl>
          </a:graphicData>
        </a:graphic>
      </p:graphicFrame>
    </p:spTree>
    <p:extLst>
      <p:ext uri="{BB962C8B-B14F-4D97-AF65-F5344CB8AC3E}">
        <p14:creationId xmlns:p14="http://schemas.microsoft.com/office/powerpoint/2010/main" val="39179152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FD5C7396-9C08-6DAF-7D10-3710D6AB5517}"/>
              </a:ext>
            </a:extLst>
          </p:cNvPr>
          <p:cNvSpPr txBox="1"/>
          <p:nvPr/>
        </p:nvSpPr>
        <p:spPr>
          <a:xfrm>
            <a:off x="356064" y="344181"/>
            <a:ext cx="8826036" cy="480131"/>
          </a:xfrm>
          <a:prstGeom prst="rect">
            <a:avLst/>
          </a:prstGeom>
          <a:noFill/>
          <a:effectLst/>
        </p:spPr>
        <p:txBody>
          <a:bodyPr wrap="square" rtlCol="0">
            <a:spAutoFit/>
          </a:bodyPr>
          <a:lstStyle/>
          <a:p>
            <a:pPr marL="0" marR="0" lvl="0" indent="0" defTabSz="914400" rtl="0" eaLnBrk="1" fontAlgn="auto" latinLnBrk="0" hangingPunct="1">
              <a:lnSpc>
                <a:spcPct val="90000"/>
              </a:lnSpc>
              <a:spcBef>
                <a:spcPts val="0"/>
              </a:spcBef>
              <a:spcAft>
                <a:spcPts val="0"/>
              </a:spcAft>
              <a:buClrTx/>
              <a:buSzTx/>
              <a:buFontTx/>
              <a:buNone/>
              <a:tabLst/>
              <a:defRPr/>
            </a:pPr>
            <a:r>
              <a:rPr lang="es-MX" sz="2800" b="1">
                <a:solidFill>
                  <a:srgbClr val="000045"/>
                </a:solidFill>
                <a:cs typeface="Arial Black" panose="020B0604020202020204" pitchFamily="34" charset="0"/>
              </a:rPr>
              <a:t>NOTA IMPORTANTE</a:t>
            </a:r>
            <a:endParaRPr kumimoji="0" lang="es-MX" sz="2800" b="1" u="none" strike="noStrike" kern="1200" cap="none" normalizeH="0" baseline="0" noProof="0">
              <a:ln>
                <a:noFill/>
              </a:ln>
              <a:solidFill>
                <a:srgbClr val="000045"/>
              </a:solidFill>
              <a:effectLst/>
              <a:uLnTx/>
              <a:uFillTx/>
              <a:cs typeface="Arial Black" panose="020B0604020202020204" pitchFamily="34" charset="0"/>
            </a:endParaRPr>
          </a:p>
        </p:txBody>
      </p:sp>
      <p:cxnSp>
        <p:nvCxnSpPr>
          <p:cNvPr id="5" name="Conector recto 4">
            <a:extLst>
              <a:ext uri="{FF2B5EF4-FFF2-40B4-BE49-F238E27FC236}">
                <a16:creationId xmlns:a16="http://schemas.microsoft.com/office/drawing/2014/main" id="{F66310EF-F3D8-DE70-97C1-901C9B18630C}"/>
              </a:ext>
            </a:extLst>
          </p:cNvPr>
          <p:cNvCxnSpPr>
            <a:cxnSpLocks/>
          </p:cNvCxnSpPr>
          <p:nvPr/>
        </p:nvCxnSpPr>
        <p:spPr>
          <a:xfrm>
            <a:off x="356064" y="875246"/>
            <a:ext cx="6682129"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
        <p:nvSpPr>
          <p:cNvPr id="6" name="CuadroTexto 5">
            <a:extLst>
              <a:ext uri="{FF2B5EF4-FFF2-40B4-BE49-F238E27FC236}">
                <a16:creationId xmlns:a16="http://schemas.microsoft.com/office/drawing/2014/main" id="{2A1F44A4-80C3-31F7-4880-F29B7AA3DEC0}"/>
              </a:ext>
            </a:extLst>
          </p:cNvPr>
          <p:cNvSpPr txBox="1"/>
          <p:nvPr/>
        </p:nvSpPr>
        <p:spPr>
          <a:xfrm>
            <a:off x="942975" y="2279600"/>
            <a:ext cx="10048875" cy="1938992"/>
          </a:xfrm>
          <a:prstGeom prst="rect">
            <a:avLst/>
          </a:prstGeom>
          <a:noFill/>
        </p:spPr>
        <p:txBody>
          <a:bodyPr wrap="square">
            <a:spAutoFit/>
          </a:bodyPr>
          <a:lstStyle/>
          <a:p>
            <a:pPr marL="228600" algn="ctr" fontAlgn="t"/>
            <a:r>
              <a:rPr lang="es-ES_tradnl" sz="2400" i="1">
                <a:solidFill>
                  <a:srgbClr val="002060"/>
                </a:solidFill>
                <a:effectLst/>
                <a:latin typeface="Century Gothic" panose="020B0502020202020204" pitchFamily="34" charset="0"/>
                <a:ea typeface="Calibri" panose="020F0502020204030204" pitchFamily="34" charset="0"/>
                <a:cs typeface="Arial" panose="020B0604020202020204" pitchFamily="34" charset="0"/>
              </a:rPr>
              <a:t>En ningún caso, ProColombia, ni sus empleados, son responsables ante usted o cualquier otra persona por las decisiones o acciones que pueda tomar en relación con la información proporcionada en este workshop, por lo cual debe tomarse como de carácter referencial únicamente.</a:t>
            </a:r>
            <a:endParaRPr lang="es-CO" sz="2400" i="1">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6691343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ersonalizado 1">
      <a:majorFont>
        <a:latin typeface="Futura Std Condensed ExtBd"/>
        <a:ea typeface=""/>
        <a:cs typeface=""/>
      </a:majorFont>
      <a:minorFont>
        <a:latin typeface="Futura Std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5648</Words>
  <Application>Microsoft Office PowerPoint</Application>
  <PresentationFormat>Panorámica</PresentationFormat>
  <Paragraphs>363</Paragraphs>
  <Slides>20</Slides>
  <Notes>16</Notes>
  <HiddenSlides>2</HiddenSlides>
  <MMClips>0</MMClips>
  <ScaleCrop>false</ScaleCrop>
  <HeadingPairs>
    <vt:vector size="6" baseType="variant">
      <vt:variant>
        <vt:lpstr>Fuentes usadas</vt:lpstr>
      </vt:variant>
      <vt:variant>
        <vt:i4>10</vt:i4>
      </vt:variant>
      <vt:variant>
        <vt:lpstr>Tema</vt:lpstr>
      </vt:variant>
      <vt:variant>
        <vt:i4>1</vt:i4>
      </vt:variant>
      <vt:variant>
        <vt:lpstr>Títulos de diapositiva</vt:lpstr>
      </vt:variant>
      <vt:variant>
        <vt:i4>20</vt:i4>
      </vt:variant>
    </vt:vector>
  </HeadingPairs>
  <TitlesOfParts>
    <vt:vector size="31" baseType="lpstr">
      <vt:lpstr>Futura Std Condensed ExtBd</vt:lpstr>
      <vt:lpstr>Futura Std Book</vt:lpstr>
      <vt:lpstr>Arial</vt:lpstr>
      <vt:lpstr>Calibri</vt:lpstr>
      <vt:lpstr>Aptos</vt:lpstr>
      <vt:lpstr>IBM Plex Sans</vt:lpstr>
      <vt:lpstr>Century Gothic</vt:lpstr>
      <vt:lpstr>Arial Black</vt:lpstr>
      <vt:lpstr>Consolas</vt:lpstr>
      <vt:lpstr>Aptos Narrow</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Fabio Enrique Guzman Tejeda</dc:creator>
  <cp:lastModifiedBy>María Paula Díaz Nuñez</cp:lastModifiedBy>
  <cp:revision>61</cp:revision>
  <dcterms:created xsi:type="dcterms:W3CDTF">2022-10-20T22:22:30Z</dcterms:created>
  <dcterms:modified xsi:type="dcterms:W3CDTF">2024-07-26T11:53:20Z</dcterms:modified>
</cp:coreProperties>
</file>

<file path=docProps/thumbnail.jpeg>
</file>